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29"/>
  </p:notesMasterIdLst>
  <p:handoutMasterIdLst>
    <p:handoutMasterId r:id="rId30"/>
  </p:handoutMasterIdLst>
  <p:sldIdLst>
    <p:sldId id="256" r:id="rId3"/>
    <p:sldId id="1760" r:id="rId4"/>
    <p:sldId id="259" r:id="rId5"/>
    <p:sldId id="1761" r:id="rId6"/>
    <p:sldId id="1762" r:id="rId7"/>
    <p:sldId id="1763" r:id="rId8"/>
    <p:sldId id="1764" r:id="rId9"/>
    <p:sldId id="1765" r:id="rId10"/>
    <p:sldId id="1766" r:id="rId11"/>
    <p:sldId id="372" r:id="rId12"/>
    <p:sldId id="373" r:id="rId13"/>
    <p:sldId id="374" r:id="rId14"/>
    <p:sldId id="375" r:id="rId15"/>
    <p:sldId id="376" r:id="rId16"/>
    <p:sldId id="379" r:id="rId17"/>
    <p:sldId id="380" r:id="rId18"/>
    <p:sldId id="381" r:id="rId19"/>
    <p:sldId id="382" r:id="rId20"/>
    <p:sldId id="383" r:id="rId21"/>
    <p:sldId id="384" r:id="rId22"/>
    <p:sldId id="385" r:id="rId23"/>
    <p:sldId id="386" r:id="rId24"/>
    <p:sldId id="387" r:id="rId25"/>
    <p:sldId id="388" r:id="rId26"/>
    <p:sldId id="389" r:id="rId27"/>
    <p:sldId id="1767" r:id="rId28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0FE"/>
    <a:srgbClr val="000000"/>
    <a:srgbClr val="65482B"/>
    <a:srgbClr val="C75806"/>
    <a:srgbClr val="00499F"/>
    <a:srgbClr val="0CC1E0"/>
    <a:srgbClr val="C37C40"/>
    <a:srgbClr val="D4D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25" autoAdjust="0"/>
    <p:restoredTop sz="86417" autoAdjust="0"/>
  </p:normalViewPr>
  <p:slideViewPr>
    <p:cSldViewPr snapToObjects="1">
      <p:cViewPr varScale="1">
        <p:scale>
          <a:sx n="73" d="100"/>
          <a:sy n="73" d="100"/>
        </p:scale>
        <p:origin x="160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-171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0578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 alt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text styles</a:t>
            </a:r>
          </a:p>
          <a:p>
            <a:pPr lvl="1"/>
            <a:r>
              <a:rPr lang="ru-RU" altLang="ru-RU"/>
              <a:t>Second level</a:t>
            </a:r>
          </a:p>
          <a:p>
            <a:pPr lvl="2"/>
            <a:r>
              <a:rPr lang="ru-RU" altLang="ru-RU"/>
              <a:t>Third level</a:t>
            </a:r>
          </a:p>
          <a:p>
            <a:pPr lvl="3"/>
            <a:r>
              <a:rPr lang="ru-RU" altLang="ru-RU"/>
              <a:t>Fourth level</a:t>
            </a:r>
          </a:p>
          <a:p>
            <a:pPr lvl="4"/>
            <a:r>
              <a:rPr lang="ru-RU" alt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CC429421-9836-485E-81B7-E48EA1344A8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598486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9421-9836-485E-81B7-E48EA1344A80}" type="slidenum">
              <a:rPr lang="ru-RU" altLang="ru-RU" smtClean="0"/>
              <a:pPr/>
              <a:t>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90367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9421-9836-485E-81B7-E48EA1344A80}" type="slidenum">
              <a:rPr lang="ru-RU" altLang="ru-RU" smtClean="0"/>
              <a:pPr/>
              <a:t>16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99956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9421-9836-485E-81B7-E48EA1344A80}" type="slidenum">
              <a:rPr lang="ru-RU" altLang="ru-RU" smtClean="0"/>
              <a:pPr/>
              <a:t>20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87613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96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9421-9836-485E-81B7-E48EA1344A80}" type="slidenum">
              <a:rPr lang="ru-RU" altLang="ru-RU" smtClean="0"/>
              <a:pPr/>
              <a:t>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26611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9421-9836-485E-81B7-E48EA1344A80}" type="slidenum">
              <a:rPr lang="ru-RU" altLang="ru-RU" smtClean="0"/>
              <a:pPr/>
              <a:t>4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57620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9421-9836-485E-81B7-E48EA1344A80}" type="slidenum">
              <a:rPr lang="ru-RU" altLang="ru-RU" smtClean="0"/>
              <a:pPr/>
              <a:t>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14127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9421-9836-485E-81B7-E48EA1344A80}" type="slidenum">
              <a:rPr lang="ru-RU" altLang="ru-RU" smtClean="0"/>
              <a:pPr/>
              <a:t>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47533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9421-9836-485E-81B7-E48EA1344A80}" type="slidenum">
              <a:rPr lang="ru-RU" altLang="ru-RU" smtClean="0"/>
              <a:pPr/>
              <a:t>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870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9421-9836-485E-81B7-E48EA1344A80}" type="slidenum">
              <a:rPr lang="ru-RU" altLang="ru-RU" smtClean="0"/>
              <a:pPr/>
              <a:t>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24411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9421-9836-485E-81B7-E48EA1344A80}" type="slidenum">
              <a:rPr lang="ru-RU" altLang="ru-RU" smtClean="0"/>
              <a:pPr/>
              <a:t>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0800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24075" y="5229225"/>
            <a:ext cx="6626225" cy="11509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ru-RU" noProof="0"/>
              <a:t>Click to edit Master title style</a:t>
            </a:r>
            <a:endParaRPr lang="ru-RU" alt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24075" y="6164263"/>
            <a:ext cx="6626225" cy="503237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ru-RU" noProof="0"/>
              <a:t>Click to edit Master subtitle style</a:t>
            </a:r>
            <a:endParaRPr lang="ru-RU" alt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A8AEF1-47DA-4362-B0EF-15FDFF98AF35}" type="datetime1">
              <a:rPr lang="en-US" altLang="ru-RU" smtClean="0"/>
              <a:t>5/10/21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3C4ACE-CB43-480D-A6DA-26232AF51F7F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5886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638" y="260350"/>
            <a:ext cx="2051050" cy="590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003925" cy="590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6D56D7-5D03-414A-8E05-0FCDEC8661BF}" type="datetime1">
              <a:rPr lang="en-US" altLang="ru-RU" smtClean="0"/>
              <a:t>5/10/21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CAF532-5578-4628-856C-BFC6D0EEC9D2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822907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31" y="1189178"/>
            <a:ext cx="8740142" cy="198894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69" indent="0">
              <a:buNone/>
              <a:defRPr/>
            </a:lvl3pPr>
            <a:lvl4pPr marL="336137" indent="0">
              <a:buNone/>
              <a:defRPr/>
            </a:lvl4pPr>
            <a:lvl5pPr marL="50420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703479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C01429-4064-44A5-B1FC-336EAE3DB092}" type="datetime1">
              <a:rPr lang="en-US" altLang="ru-RU" smtClean="0"/>
              <a:t>5/10/21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13C412-CC56-4A26-BCB5-A53BFE453FE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60867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C2B165-2EE1-4FB2-B9BF-05EE26C42DCD}" type="datetime1">
              <a:rPr lang="en-US" altLang="ru-RU" smtClean="0"/>
              <a:t>5/10/21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DCF0CF-EF45-4A27-9606-CCDDC891BE7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90482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CFF487-E75E-457F-B8FD-967E59BE612D}" type="datetime1">
              <a:rPr lang="en-US" altLang="ru-RU" smtClean="0"/>
              <a:t>5/10/21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4D89C6-6C30-4B22-9B5A-898A92E75FA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17584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8175" y="1600200"/>
            <a:ext cx="33131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3688" y="1600200"/>
            <a:ext cx="33131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264BC4-F6C8-4FF2-B7EB-08ED5607D786}" type="datetime1">
              <a:rPr lang="en-US" altLang="ru-RU" smtClean="0"/>
              <a:t>5/10/21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AAF42D-11AD-4EB1-A8D1-E6D70C3C3C7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41990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8F7032-246B-41DE-B6A3-FC95A37DC04C}" type="datetime1">
              <a:rPr lang="en-US" altLang="ru-RU" smtClean="0"/>
              <a:t>5/10/21</a:t>
            </a:fld>
            <a:endParaRPr lang="ru-RU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DAF7A7-D1FA-4E4B-829B-981C8737DD2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089509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3E35D8B-3258-42B1-9104-12B20B993091}" type="datetime1">
              <a:rPr lang="en-US" altLang="ru-RU" smtClean="0"/>
              <a:t>5/10/21</a:t>
            </a:fld>
            <a:endParaRPr lang="ru-RU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489C76-B092-4A5D-B863-8E828DF27AD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891845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9ACDD0-2D53-4EB1-8DC6-20E033B04529}" type="datetime1">
              <a:rPr lang="en-US" altLang="ru-RU" smtClean="0"/>
              <a:t>5/10/21</a:t>
            </a:fld>
            <a:endParaRPr lang="ru-RU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FEC94D-127A-4768-BC3F-7A34C702B8C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3088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E3B755D-FB77-4643-914B-669EF48D4964}" type="datetime1">
              <a:rPr lang="en-US" altLang="ru-RU" smtClean="0"/>
              <a:t>5/10/21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F73A95-ADC4-461A-BC25-30B0D9318031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2945444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5CBA79-0A8D-4D20-AF38-3F587A968EB8}" type="datetime1">
              <a:rPr lang="en-US" altLang="ru-RU" smtClean="0"/>
              <a:t>5/10/21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CDA4C-FEB9-4FE6-BD71-AA562902170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846657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6EA1D5-F37C-4FDB-BA56-82B6D602F44E}" type="datetime1">
              <a:rPr lang="en-US" altLang="ru-RU" smtClean="0"/>
              <a:t>5/10/21</a:t>
            </a:fld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E8DC3E-E811-4EAA-A37A-5C5F496D93C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890883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53F9ED-C5C9-4844-9BCF-F48B65F14C09}" type="datetime1">
              <a:rPr lang="en-US" altLang="ru-RU" smtClean="0"/>
              <a:t>5/10/21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E22836-F81F-4443-A3B1-B22F494F7BA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47227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92938" y="260350"/>
            <a:ext cx="1693862" cy="5865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8175" y="260350"/>
            <a:ext cx="4932363" cy="5865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9AB20F-10F9-4312-8D9A-54ECDB83FF67}" type="datetime1">
              <a:rPr lang="en-US" altLang="ru-RU" smtClean="0"/>
              <a:t>5/10/21</a:t>
            </a:fld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537D5-11EB-4330-BA8C-7CF5B992F7D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39895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D61AD41-2BDD-48AA-978A-97D809C82443}" type="datetime1">
              <a:rPr lang="en-US" altLang="ru-RU" smtClean="0"/>
              <a:t>5/10/21</a:t>
            </a:fld>
            <a:endParaRPr lang="en-GB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CA67D1-A4E2-42EC-966C-E5253BD86902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13277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2276475"/>
            <a:ext cx="4027487" cy="388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76475"/>
            <a:ext cx="4027488" cy="388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E3E7E3-1628-4202-8390-DF6BBD9CD151}" type="datetime1">
              <a:rPr lang="en-US" altLang="ru-RU" smtClean="0"/>
              <a:t>5/10/21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520FED-FCEB-421B-8789-C52D04BE6A83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102434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9C8BA0-5F07-4249-B95D-AFA98C0D1450}" type="datetime1">
              <a:rPr lang="en-US" altLang="ru-RU" smtClean="0"/>
              <a:t>5/10/21</a:t>
            </a:fld>
            <a:endParaRPr lang="en-GB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21CD65-14C3-48CD-8D18-18A9110112E0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671790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7F9532-FD34-49C0-8919-DA0C1E36E685}" type="datetime1">
              <a:rPr lang="en-US" altLang="ru-RU" smtClean="0"/>
              <a:t>5/10/21</a:t>
            </a:fld>
            <a:endParaRPr lang="en-GB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B08B38-D4FA-4A4A-A395-CC8A76A6823F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50989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7A8A69-6A19-463D-8157-306ABD8C4FAA}" type="datetime1">
              <a:rPr lang="en-US" altLang="ru-RU" smtClean="0"/>
              <a:t>5/10/21</a:t>
            </a:fld>
            <a:endParaRPr lang="en-GB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2F47C0-5867-4FB9-A509-066D7E9EDA68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481621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FD1227-03FC-4454-BFB0-FB70D5C45B19}" type="datetime1">
              <a:rPr lang="en-US" altLang="ru-RU" smtClean="0"/>
              <a:t>5/10/21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B7B5D6-6CF3-414F-8BF6-65F4A3AE7E00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86175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17D5DB-9BB3-41E7-A98B-4B7D72DD0942}" type="datetime1">
              <a:rPr lang="en-US" altLang="ru-RU" smtClean="0"/>
              <a:t>5/10/21</a:t>
            </a:fld>
            <a:endParaRPr lang="en-GB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F91845-147D-4C2E-91A7-B1E32B240CD0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517303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07375" cy="11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Click to edit Master title style</a:t>
            </a:r>
            <a:endParaRPr lang="ru-RU" altLang="ru-RU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2276475"/>
            <a:ext cx="8207375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Click to edit Master text styles</a:t>
            </a:r>
          </a:p>
          <a:p>
            <a:pPr lvl="1"/>
            <a:r>
              <a:rPr lang="en-US" altLang="ru-RU" dirty="0"/>
              <a:t>Second level</a:t>
            </a:r>
          </a:p>
          <a:p>
            <a:pPr lvl="2"/>
            <a:r>
              <a:rPr lang="en-US" altLang="ru-RU" dirty="0"/>
              <a:t>Third level</a:t>
            </a:r>
          </a:p>
          <a:p>
            <a:pPr lvl="3"/>
            <a:r>
              <a:rPr lang="en-US" altLang="ru-RU" dirty="0"/>
              <a:t>Fourth level</a:t>
            </a:r>
          </a:p>
          <a:p>
            <a:pPr lvl="4"/>
            <a:r>
              <a:rPr lang="en-US" altLang="ru-RU" dirty="0"/>
              <a:t>Fifth level</a:t>
            </a:r>
            <a:endParaRPr lang="ru-RU" altLang="ru-RU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b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E852E869-5AD1-440C-888A-2943A7DEBD36}" type="datetime1">
              <a:rPr lang="en-US" altLang="ru-RU" smtClean="0"/>
              <a:pPr/>
              <a:t>5/10/21</a:t>
            </a:fld>
            <a:endParaRPr lang="en-GB" altLang="ru-RU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b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r>
              <a:rPr lang="en-GB" altLang="ru-RU"/>
              <a:t>Designed by PoweredTemplate.com</a:t>
            </a: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56CEEA2F-98FF-45DA-8646-605603473375}" type="slidenum">
              <a:rPr lang="en-GB" altLang="ru-RU" smtClean="0"/>
              <a:pPr/>
              <a:t>‹#›</a:t>
            </a:fld>
            <a:endParaRPr lang="en-GB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73" r:id="rId12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08175" y="260350"/>
            <a:ext cx="67675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title style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08175" y="1600200"/>
            <a:ext cx="677862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text styles</a:t>
            </a:r>
          </a:p>
          <a:p>
            <a:pPr lvl="1"/>
            <a:r>
              <a:rPr lang="ru-RU" altLang="ru-RU"/>
              <a:t>Second level</a:t>
            </a:r>
          </a:p>
          <a:p>
            <a:pPr lvl="2"/>
            <a:r>
              <a:rPr lang="ru-RU" altLang="ru-RU"/>
              <a:t>Third level</a:t>
            </a:r>
          </a:p>
          <a:p>
            <a:pPr lvl="3"/>
            <a:r>
              <a:rPr lang="ru-RU" altLang="ru-RU"/>
              <a:t>Fourth level</a:t>
            </a:r>
          </a:p>
          <a:p>
            <a:pPr lvl="4"/>
            <a:r>
              <a:rPr lang="ru-RU" altLang="ru-RU"/>
              <a:t>Fifth level</a:t>
            </a:r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b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F84E6CD6-FACD-4797-A1B9-01B295F8BEF6}" type="datetime1">
              <a:rPr lang="en-US" altLang="ru-RU" smtClean="0"/>
              <a:pPr/>
              <a:t>5/10/21</a:t>
            </a:fld>
            <a:endParaRPr lang="ru-RU" alt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b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 b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F383D8D2-883F-4EC8-8067-58268E46ED62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ildml.com/2015/12/implementing-a-cnn-for-text-classification-in-tensorflow" TargetMode="External"/><Relationship Id="rId13" Type="http://schemas.openxmlformats.org/officeDocument/2006/relationships/hyperlink" Target="http://colah.github.io/posts/2015-08-Understanding-LSTMs" TargetMode="External"/><Relationship Id="rId3" Type="http://schemas.openxmlformats.org/officeDocument/2006/relationships/hyperlink" Target="https://www.coursera.org/specializations/deep-learning" TargetMode="External"/><Relationship Id="rId7" Type="http://schemas.openxmlformats.org/officeDocument/2006/relationships/hyperlink" Target="https://arimo.com/data-science/2016/bayesian-optimization-hyperparameter-tuning" TargetMode="External"/><Relationship Id="rId12" Type="http://schemas.openxmlformats.org/officeDocument/2006/relationships/hyperlink" Target="http://www.wildml.com/2015/10/recurrent-neural-network-tutorial-part-4-implementing-a-grulstm-rnn-with-python-and-theano/" TargetMode="External"/><Relationship Id="rId2" Type="http://schemas.openxmlformats.org/officeDocument/2006/relationships/hyperlink" Target="http://web.stanford.edu/class/cs224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@ramrajchandradevan/the-evolution-of-gradient-descend-optimization-algorithm-4106a6702d39" TargetMode="External"/><Relationship Id="rId11" Type="http://schemas.openxmlformats.org/officeDocument/2006/relationships/hyperlink" Target="http://www.wildml.com/2015/09/recurrent-neural-networks-tutorial-part-1-introduction-to-rnns/" TargetMode="External"/><Relationship Id="rId5" Type="http://schemas.openxmlformats.org/officeDocument/2006/relationships/hyperlink" Target="http://www.asimovinstitute.org/neural-network-zoo" TargetMode="External"/><Relationship Id="rId15" Type="http://schemas.openxmlformats.org/officeDocument/2006/relationships/hyperlink" Target="https://github.com/tensorflow/nmt" TargetMode="External"/><Relationship Id="rId10" Type="http://schemas.openxmlformats.org/officeDocument/2006/relationships/hyperlink" Target="https://medium.com/technologymadeeasy/the-best-explanation-of-convolutional-neural-networks-on-the-internet-fbb8b1ad5df8" TargetMode="External"/><Relationship Id="rId4" Type="http://schemas.openxmlformats.org/officeDocument/2006/relationships/hyperlink" Target="https://chrisalbon.com/#Deep-Learning" TargetMode="External"/><Relationship Id="rId9" Type="http://schemas.openxmlformats.org/officeDocument/2006/relationships/hyperlink" Target="http://www.wildml.com/2015/11/understanding-convolutional-neural-networks-for-nlp" TargetMode="External"/><Relationship Id="rId14" Type="http://schemas.openxmlformats.org/officeDocument/2006/relationships/hyperlink" Target="https://github.com/hyperopt/hyperop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92476" y="4697512"/>
            <a:ext cx="6442075" cy="927100"/>
          </a:xfrm>
          <a:noFill/>
          <a:effectLst/>
        </p:spPr>
        <p:txBody>
          <a:bodyPr/>
          <a:lstStyle/>
          <a:p>
            <a:pPr algn="l"/>
            <a:r>
              <a:rPr lang="en-US" altLang="ru-RU" sz="36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</a:p>
        </p:txBody>
      </p:sp>
      <p:sp>
        <p:nvSpPr>
          <p:cNvPr id="34830" name="Rectangle 14"/>
          <p:cNvSpPr>
            <a:spLocks noChangeArrowheads="1"/>
          </p:cNvSpPr>
          <p:nvPr/>
        </p:nvSpPr>
        <p:spPr bwMode="auto">
          <a:xfrm>
            <a:off x="179512" y="5445224"/>
            <a:ext cx="6442075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>
              <a:spcBef>
                <a:spcPct val="20000"/>
              </a:spcBef>
              <a:defRPr sz="2000">
                <a:solidFill>
                  <a:schemeClr val="bg1"/>
                </a:solidFill>
                <a:latin typeface="Calibri" pitchFamily="34" charset="0"/>
              </a:defRPr>
            </a:lvl1pPr>
            <a:lvl2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Calibri" pitchFamily="34" charset="0"/>
              </a:defRPr>
            </a:lvl2pPr>
            <a:lvl3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Calibri" pitchFamily="34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Calibri" pitchFamily="34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chemeClr val="bg1"/>
                </a:solidFill>
                <a:latin typeface="Calibri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Calibri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Calibri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Calibri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pPr algn="l"/>
            <a:endParaRPr lang="uk-UA" altLang="ru-RU" b="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標題 1">
            <a:extLst>
              <a:ext uri="{FF2B5EF4-FFF2-40B4-BE49-F238E27FC236}">
                <a16:creationId xmlns:a16="http://schemas.microsoft.com/office/drawing/2014/main" id="{86C4EEFB-7932-0D4A-9626-D75E40C9A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 dirty="0">
                <a:ea typeface="ＭＳ Ｐゴシック" panose="020B0600070205080204" pitchFamily="34" charset="-128"/>
              </a:rPr>
              <a:t>Convolution</a:t>
            </a:r>
            <a:endParaRPr lang="zh-TW" altLang="en-US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6137B312-2B69-554D-B96C-F708155B964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文字方塊 4">
            <a:extLst>
              <a:ext uri="{FF2B5EF4-FFF2-40B4-BE49-F238E27FC236}">
                <a16:creationId xmlns:a16="http://schemas.microsoft.com/office/drawing/2014/main" id="{16241D16-5913-5141-AE62-21E2E0885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4D1022E4-A65F-134D-AC28-9306FCC3B18B}"/>
              </a:ext>
            </a:extLst>
          </p:cNvPr>
          <p:cNvGraphicFramePr>
            <a:graphicFrameLocks noGrp="1"/>
          </p:cNvGraphicFramePr>
          <p:nvPr/>
        </p:nvGraphicFramePr>
        <p:xfrm>
          <a:off x="5259388" y="20685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字方塊 6">
            <a:extLst>
              <a:ext uri="{FF2B5EF4-FFF2-40B4-BE49-F238E27FC236}">
                <a16:creationId xmlns:a16="http://schemas.microsoft.com/office/drawing/2014/main" id="{28C68B4E-3B1D-1B4A-9E54-C0F98C57E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1325" y="242093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graphicFrame>
        <p:nvGraphicFramePr>
          <p:cNvPr id="9" name="表格 7">
            <a:extLst>
              <a:ext uri="{FF2B5EF4-FFF2-40B4-BE49-F238E27FC236}">
                <a16:creationId xmlns:a16="http://schemas.microsoft.com/office/drawing/2014/main" id="{B2B6C8C0-B2BE-D549-A083-D57517248F60}"/>
              </a:ext>
            </a:extLst>
          </p:cNvPr>
          <p:cNvGraphicFramePr>
            <a:graphicFrameLocks noGrp="1"/>
          </p:cNvGraphicFramePr>
          <p:nvPr/>
        </p:nvGraphicFramePr>
        <p:xfrm>
          <a:off x="5259388" y="36941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8">
            <a:extLst>
              <a:ext uri="{FF2B5EF4-FFF2-40B4-BE49-F238E27FC236}">
                <a16:creationId xmlns:a16="http://schemas.microsoft.com/office/drawing/2014/main" id="{A9BFB88A-EC86-EE43-927D-EB18F0E3D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1325" y="403225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sp>
        <p:nvSpPr>
          <p:cNvPr id="11" name="文字方塊 9">
            <a:extLst>
              <a:ext uri="{FF2B5EF4-FFF2-40B4-BE49-F238E27FC236}">
                <a16:creationId xmlns:a16="http://schemas.microsoft.com/office/drawing/2014/main" id="{93262DD4-7F56-764B-95C5-6AEB3EDDA25C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830094" y="5234782"/>
            <a:ext cx="7080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/>
              <a:t>……</a:t>
            </a:r>
            <a:endParaRPr lang="zh-TW" altLang="en-US" sz="2800" b="1"/>
          </a:p>
        </p:txBody>
      </p:sp>
      <p:sp>
        <p:nvSpPr>
          <p:cNvPr id="12" name="文字方塊 10">
            <a:extLst>
              <a:ext uri="{FF2B5EF4-FFF2-40B4-BE49-F238E27FC236}">
                <a16:creationId xmlns:a16="http://schemas.microsoft.com/office/drawing/2014/main" id="{86209E99-D540-FF42-9E26-9D3A0959E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1004888"/>
            <a:ext cx="39624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FF0000"/>
                </a:solidFill>
              </a:rPr>
              <a:t>These are the network parameters to be learned.</a:t>
            </a:r>
            <a:endParaRPr lang="zh-TW" altLang="en-US" b="1">
              <a:solidFill>
                <a:srgbClr val="FF0000"/>
              </a:solidFill>
            </a:endParaRPr>
          </a:p>
        </p:txBody>
      </p:sp>
      <p:sp>
        <p:nvSpPr>
          <p:cNvPr id="15" name="文字方塊 12">
            <a:extLst>
              <a:ext uri="{FF2B5EF4-FFF2-40B4-BE49-F238E27FC236}">
                <a16:creationId xmlns:a16="http://schemas.microsoft.com/office/drawing/2014/main" id="{8EC4C440-7370-194C-B416-64CA628B3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3350" y="5849938"/>
            <a:ext cx="3556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Each filter detects a small pattern (3 x 3). </a:t>
            </a:r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E15AC-CC3D-4646-ADED-FA8CD1932D2C}"/>
              </a:ext>
            </a:extLst>
          </p:cNvPr>
          <p:cNvSpPr txBox="1"/>
          <p:nvPr/>
        </p:nvSpPr>
        <p:spPr>
          <a:xfrm>
            <a:off x="976144" y="615020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Convolution layer how it works</a:t>
            </a:r>
          </a:p>
        </p:txBody>
      </p:sp>
    </p:spTree>
    <p:extLst>
      <p:ext uri="{BB962C8B-B14F-4D97-AF65-F5344CB8AC3E}">
        <p14:creationId xmlns:p14="http://schemas.microsoft.com/office/powerpoint/2010/main" val="114866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2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標題 1">
            <a:extLst>
              <a:ext uri="{FF2B5EF4-FFF2-40B4-BE49-F238E27FC236}">
                <a16:creationId xmlns:a16="http://schemas.microsoft.com/office/drawing/2014/main" id="{F8CE0992-9359-B049-80C1-1EFA6E8B3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Convolution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448936B6-B734-1544-86B0-51744DBF409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509" name="文字方塊 4">
            <a:extLst>
              <a:ext uri="{FF2B5EF4-FFF2-40B4-BE49-F238E27FC236}">
                <a16:creationId xmlns:a16="http://schemas.microsoft.com/office/drawing/2014/main" id="{C3666B04-4EE4-4047-A81E-6B86538AE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ABF8D224-DC72-474E-86C7-1E9A94C969E3}"/>
              </a:ext>
            </a:extLst>
          </p:cNvPr>
          <p:cNvGraphicFramePr>
            <a:graphicFrameLocks noGrp="1"/>
          </p:cNvGraphicFramePr>
          <p:nvPr/>
        </p:nvGraphicFramePr>
        <p:xfrm>
          <a:off x="5564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528" name="文字方塊 6">
            <a:extLst>
              <a:ext uri="{FF2B5EF4-FFF2-40B4-BE49-F238E27FC236}">
                <a16:creationId xmlns:a16="http://schemas.microsoft.com/office/drawing/2014/main" id="{BAB30775-F3CA-4B42-9944-92BC2AE22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613" y="93345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8BD96C6B-F525-6448-8839-4A0D732BEE15}"/>
              </a:ext>
            </a:extLst>
          </p:cNvPr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4070B510-483E-B149-AF59-C749C6DDF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04015763-DE7D-5F4F-B784-1003952E0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矩形 27">
            <a:extLst>
              <a:ext uri="{FF2B5EF4-FFF2-40B4-BE49-F238E27FC236}">
                <a16:creationId xmlns:a16="http://schemas.microsoft.com/office/drawing/2014/main" id="{AE0EC10E-0CCA-9942-B014-5DA29342ED68}"/>
              </a:ext>
            </a:extLst>
          </p:cNvPr>
          <p:cNvSpPr/>
          <p:nvPr/>
        </p:nvSpPr>
        <p:spPr>
          <a:xfrm>
            <a:off x="1484313" y="2398713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矩形 33">
            <a:extLst>
              <a:ext uri="{FF2B5EF4-FFF2-40B4-BE49-F238E27FC236}">
                <a16:creationId xmlns:a16="http://schemas.microsoft.com/office/drawing/2014/main" id="{FAF5F5AF-9BBD-8D40-A6CF-D3298D23B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731963"/>
            <a:ext cx="1208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84D063-6360-D846-9211-72A4E005044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62400" y="3124200"/>
            <a:ext cx="685800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21057A6-202E-5646-ABCF-D912F2D68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438400"/>
            <a:ext cx="9540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Dot </a:t>
            </a:r>
          </a:p>
          <a:p>
            <a:pPr eaLnBrk="1" hangingPunct="1"/>
            <a:r>
              <a:rPr lang="en-US" altLang="en-US" sz="1800"/>
              <a:t>product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953A33-96D1-4F4A-B048-D9E8E9BDFE43}"/>
              </a:ext>
            </a:extLst>
          </p:cNvPr>
          <p:cNvSpPr txBox="1"/>
          <p:nvPr/>
        </p:nvSpPr>
        <p:spPr>
          <a:xfrm>
            <a:off x="398077" y="323850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B00FE"/>
                </a:solidFill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349435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標題 1">
            <a:extLst>
              <a:ext uri="{FF2B5EF4-FFF2-40B4-BE49-F238E27FC236}">
                <a16:creationId xmlns:a16="http://schemas.microsoft.com/office/drawing/2014/main" id="{823B8818-D74B-A44A-9652-56D62D120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Convolution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44B433A0-95E1-864D-A94F-42A3D2F8F7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533" name="文字方塊 4">
            <a:extLst>
              <a:ext uri="{FF2B5EF4-FFF2-40B4-BE49-F238E27FC236}">
                <a16:creationId xmlns:a16="http://schemas.microsoft.com/office/drawing/2014/main" id="{1F875EFC-27D7-0C44-B5BC-71A898936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57109CFE-902B-C64A-8604-FF1CD0E5F904}"/>
              </a:ext>
            </a:extLst>
          </p:cNvPr>
          <p:cNvGraphicFramePr>
            <a:graphicFrameLocks noGrp="1"/>
          </p:cNvGraphicFramePr>
          <p:nvPr/>
        </p:nvGraphicFramePr>
        <p:xfrm>
          <a:off x="5564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552" name="文字方塊 6">
            <a:extLst>
              <a:ext uri="{FF2B5EF4-FFF2-40B4-BE49-F238E27FC236}">
                <a16:creationId xmlns:a16="http://schemas.microsoft.com/office/drawing/2014/main" id="{E93F9698-3979-F744-A6DA-44993DBBB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613" y="93345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0341F71D-1FC1-724D-9BFB-02817A82964D}"/>
              </a:ext>
            </a:extLst>
          </p:cNvPr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C9204856-9AA0-EB41-9970-0012514D2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BC94710D-F3C6-514A-85AB-9C5D78905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矩形 27">
            <a:extLst>
              <a:ext uri="{FF2B5EF4-FFF2-40B4-BE49-F238E27FC236}">
                <a16:creationId xmlns:a16="http://schemas.microsoft.com/office/drawing/2014/main" id="{6A5E7AA7-5A9A-1C48-AA84-FEDFCD9114F2}"/>
              </a:ext>
            </a:extLst>
          </p:cNvPr>
          <p:cNvSpPr/>
          <p:nvPr/>
        </p:nvSpPr>
        <p:spPr>
          <a:xfrm>
            <a:off x="19637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0557" name="矩形 33">
            <a:extLst>
              <a:ext uri="{FF2B5EF4-FFF2-40B4-BE49-F238E27FC236}">
                <a16:creationId xmlns:a16="http://schemas.microsoft.com/office/drawing/2014/main" id="{C2EE6DB5-5413-2148-B527-E5030251B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731963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If s</a:t>
            </a:r>
            <a:r>
              <a:rPr lang="zh-TW" altLang="en-US"/>
              <a:t>tride</a:t>
            </a:r>
            <a:r>
              <a:rPr lang="en-US" altLang="zh-TW"/>
              <a:t>=2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349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標題 1">
            <a:extLst>
              <a:ext uri="{FF2B5EF4-FFF2-40B4-BE49-F238E27FC236}">
                <a16:creationId xmlns:a16="http://schemas.microsoft.com/office/drawing/2014/main" id="{163834D0-C38A-CA4A-96FE-56EEFAC3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Convolution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36504452-7E50-304E-87E8-7515CB69898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557" name="文字方塊 4">
            <a:extLst>
              <a:ext uri="{FF2B5EF4-FFF2-40B4-BE49-F238E27FC236}">
                <a16:creationId xmlns:a16="http://schemas.microsoft.com/office/drawing/2014/main" id="{7726292B-44FB-0F49-B86F-5EC05FAA2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4024BBA4-6265-8A4E-A3AC-C9BEFD7EB93C}"/>
              </a:ext>
            </a:extLst>
          </p:cNvPr>
          <p:cNvGraphicFramePr>
            <a:graphicFrameLocks noGrp="1"/>
          </p:cNvGraphicFramePr>
          <p:nvPr/>
        </p:nvGraphicFramePr>
        <p:xfrm>
          <a:off x="5564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576" name="文字方塊 6">
            <a:extLst>
              <a:ext uri="{FF2B5EF4-FFF2-40B4-BE49-F238E27FC236}">
                <a16:creationId xmlns:a16="http://schemas.microsoft.com/office/drawing/2014/main" id="{BBAFC0F0-582F-0C4E-A386-6837CEEB0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613" y="93345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38E63613-71DF-4843-827B-DEB58446CC6B}"/>
              </a:ext>
            </a:extLst>
          </p:cNvPr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0C1FDE9B-B881-AE42-A3A5-47B3603BC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35FF4F4B-0265-F641-9934-E2A988E99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橢圓 13">
            <a:extLst>
              <a:ext uri="{FF2B5EF4-FFF2-40B4-BE49-F238E27FC236}">
                <a16:creationId xmlns:a16="http://schemas.microsoft.com/office/drawing/2014/main" id="{BE090D96-443C-0C44-9597-3ECA474F0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" name="橢圓 14">
            <a:extLst>
              <a:ext uri="{FF2B5EF4-FFF2-40B4-BE49-F238E27FC236}">
                <a16:creationId xmlns:a16="http://schemas.microsoft.com/office/drawing/2014/main" id="{22283E5E-A2D7-324D-AFAA-24E4E748A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4" name="橢圓 15">
            <a:extLst>
              <a:ext uri="{FF2B5EF4-FFF2-40B4-BE49-F238E27FC236}">
                <a16:creationId xmlns:a16="http://schemas.microsoft.com/office/drawing/2014/main" id="{034843B8-A59D-2740-A73F-52A5C2A75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5" name="橢圓 16">
            <a:extLst>
              <a:ext uri="{FF2B5EF4-FFF2-40B4-BE49-F238E27FC236}">
                <a16:creationId xmlns:a16="http://schemas.microsoft.com/office/drawing/2014/main" id="{821FA0A4-87CC-624B-AAD5-2B7CDC5F5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6" name="橢圓 17">
            <a:extLst>
              <a:ext uri="{FF2B5EF4-FFF2-40B4-BE49-F238E27FC236}">
                <a16:creationId xmlns:a16="http://schemas.microsoft.com/office/drawing/2014/main" id="{7B76F74A-B594-2F4C-A307-9CBBB31FA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7" name="橢圓 18">
            <a:extLst>
              <a:ext uri="{FF2B5EF4-FFF2-40B4-BE49-F238E27FC236}">
                <a16:creationId xmlns:a16="http://schemas.microsoft.com/office/drawing/2014/main" id="{5D044DB5-5C00-0841-B034-079CE0306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8" name="橢圓 19">
            <a:extLst>
              <a:ext uri="{FF2B5EF4-FFF2-40B4-BE49-F238E27FC236}">
                <a16:creationId xmlns:a16="http://schemas.microsoft.com/office/drawing/2014/main" id="{5201FDA8-BE02-A44A-B400-063FD2B4D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9" name="橢圓 20">
            <a:extLst>
              <a:ext uri="{FF2B5EF4-FFF2-40B4-BE49-F238E27FC236}">
                <a16:creationId xmlns:a16="http://schemas.microsoft.com/office/drawing/2014/main" id="{95E7DAF7-8DE4-9C43-AB5F-775E52097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0" name="橢圓 21">
            <a:extLst>
              <a:ext uri="{FF2B5EF4-FFF2-40B4-BE49-F238E27FC236}">
                <a16:creationId xmlns:a16="http://schemas.microsoft.com/office/drawing/2014/main" id="{FEE42E9C-7E17-5E42-90DF-B6C28F703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1" name="橢圓 22">
            <a:extLst>
              <a:ext uri="{FF2B5EF4-FFF2-40B4-BE49-F238E27FC236}">
                <a16:creationId xmlns:a16="http://schemas.microsoft.com/office/drawing/2014/main" id="{FA04176B-9C74-3D41-BE12-993A13CE7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2" name="橢圓 23">
            <a:extLst>
              <a:ext uri="{FF2B5EF4-FFF2-40B4-BE49-F238E27FC236}">
                <a16:creationId xmlns:a16="http://schemas.microsoft.com/office/drawing/2014/main" id="{82428EDD-B7A1-144A-8C00-C8A8FEEB9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338" y="525938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3" name="橢圓 24">
            <a:extLst>
              <a:ext uri="{FF2B5EF4-FFF2-40B4-BE49-F238E27FC236}">
                <a16:creationId xmlns:a16="http://schemas.microsoft.com/office/drawing/2014/main" id="{DBCCB7C9-71A0-5445-91FC-DAAD07624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52466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4" name="橢圓 25">
            <a:extLst>
              <a:ext uri="{FF2B5EF4-FFF2-40B4-BE49-F238E27FC236}">
                <a16:creationId xmlns:a16="http://schemas.microsoft.com/office/drawing/2014/main" id="{2551CBDA-13A2-184E-B7C5-D3E18FB59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5" name="橢圓 26">
            <a:extLst>
              <a:ext uri="{FF2B5EF4-FFF2-40B4-BE49-F238E27FC236}">
                <a16:creationId xmlns:a16="http://schemas.microsoft.com/office/drawing/2014/main" id="{736B95A3-01D0-6946-AD50-26521CEA5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6" name="矩形 27">
            <a:extLst>
              <a:ext uri="{FF2B5EF4-FFF2-40B4-BE49-F238E27FC236}">
                <a16:creationId xmlns:a16="http://schemas.microsoft.com/office/drawing/2014/main" id="{FC7412A6-0032-CC4C-82CB-EB63D99C3E2C}"/>
              </a:ext>
            </a:extLst>
          </p:cNvPr>
          <p:cNvSpPr/>
          <p:nvPr/>
        </p:nvSpPr>
        <p:spPr>
          <a:xfrm>
            <a:off x="1484313" y="2398713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28">
            <a:extLst>
              <a:ext uri="{FF2B5EF4-FFF2-40B4-BE49-F238E27FC236}">
                <a16:creationId xmlns:a16="http://schemas.microsoft.com/office/drawing/2014/main" id="{97000D13-36B4-F744-BF2E-A7E473A2DBBC}"/>
              </a:ext>
            </a:extLst>
          </p:cNvPr>
          <p:cNvSpPr/>
          <p:nvPr/>
        </p:nvSpPr>
        <p:spPr>
          <a:xfrm>
            <a:off x="1930400" y="2401888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29">
            <a:extLst>
              <a:ext uri="{FF2B5EF4-FFF2-40B4-BE49-F238E27FC236}">
                <a16:creationId xmlns:a16="http://schemas.microsoft.com/office/drawing/2014/main" id="{ED4BC1EA-D335-B44A-B3BF-B1B37DD491FE}"/>
              </a:ext>
            </a:extLst>
          </p:cNvPr>
          <p:cNvSpPr/>
          <p:nvPr/>
        </p:nvSpPr>
        <p:spPr>
          <a:xfrm>
            <a:off x="2433638" y="240506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30">
            <a:extLst>
              <a:ext uri="{FF2B5EF4-FFF2-40B4-BE49-F238E27FC236}">
                <a16:creationId xmlns:a16="http://schemas.microsoft.com/office/drawing/2014/main" id="{FFF0F3AE-99A1-5B42-BBC9-8EEA0B081233}"/>
              </a:ext>
            </a:extLst>
          </p:cNvPr>
          <p:cNvSpPr/>
          <p:nvPr/>
        </p:nvSpPr>
        <p:spPr>
          <a:xfrm>
            <a:off x="985838" y="2809875"/>
            <a:ext cx="1416050" cy="13827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1598" name="矩形 33">
            <a:extLst>
              <a:ext uri="{FF2B5EF4-FFF2-40B4-BE49-F238E27FC236}">
                <a16:creationId xmlns:a16="http://schemas.microsoft.com/office/drawing/2014/main" id="{B8916E99-AAA4-A842-8916-0F65E75B0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731963"/>
            <a:ext cx="1208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sp>
        <p:nvSpPr>
          <p:cNvPr id="31" name="矩形 31">
            <a:extLst>
              <a:ext uri="{FF2B5EF4-FFF2-40B4-BE49-F238E27FC236}">
                <a16:creationId xmlns:a16="http://schemas.microsoft.com/office/drawing/2014/main" id="{D0269B89-181F-7143-B823-1B64BFB199B4}"/>
              </a:ext>
            </a:extLst>
          </p:cNvPr>
          <p:cNvSpPr/>
          <p:nvPr/>
        </p:nvSpPr>
        <p:spPr>
          <a:xfrm>
            <a:off x="2433638" y="3767138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" name="矩形 7">
            <a:extLst>
              <a:ext uri="{FF2B5EF4-FFF2-40B4-BE49-F238E27FC236}">
                <a16:creationId xmlns:a16="http://schemas.microsoft.com/office/drawing/2014/main" id="{5EC9E1BD-6ECB-F446-80CD-7C7475BABEE9}"/>
              </a:ext>
            </a:extLst>
          </p:cNvPr>
          <p:cNvSpPr/>
          <p:nvPr/>
        </p:nvSpPr>
        <p:spPr>
          <a:xfrm>
            <a:off x="5564188" y="47783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矩形 35">
            <a:extLst>
              <a:ext uri="{FF2B5EF4-FFF2-40B4-BE49-F238E27FC236}">
                <a16:creationId xmlns:a16="http://schemas.microsoft.com/office/drawing/2014/main" id="{42B1D6BA-F90C-5B4A-8CA5-8791EE218C85}"/>
              </a:ext>
            </a:extLst>
          </p:cNvPr>
          <p:cNvSpPr/>
          <p:nvPr/>
        </p:nvSpPr>
        <p:spPr>
          <a:xfrm>
            <a:off x="6119813" y="936625"/>
            <a:ext cx="525462" cy="455613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4" name="矩形 36">
            <a:extLst>
              <a:ext uri="{FF2B5EF4-FFF2-40B4-BE49-F238E27FC236}">
                <a16:creationId xmlns:a16="http://schemas.microsoft.com/office/drawing/2014/main" id="{FB685CEE-D953-AD42-9726-40F3A93C8FEC}"/>
              </a:ext>
            </a:extLst>
          </p:cNvPr>
          <p:cNvSpPr/>
          <p:nvPr/>
        </p:nvSpPr>
        <p:spPr>
          <a:xfrm>
            <a:off x="6645275" y="140493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5" name="直線接點 9">
            <a:extLst>
              <a:ext uri="{FF2B5EF4-FFF2-40B4-BE49-F238E27FC236}">
                <a16:creationId xmlns:a16="http://schemas.microsoft.com/office/drawing/2014/main" id="{18129C6F-A72E-814C-A62C-82D911AB8808}"/>
              </a:ext>
            </a:extLst>
          </p:cNvPr>
          <p:cNvCxnSpPr/>
          <p:nvPr/>
        </p:nvCxnSpPr>
        <p:spPr>
          <a:xfrm>
            <a:off x="5564188" y="47783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7">
            <a:extLst>
              <a:ext uri="{FF2B5EF4-FFF2-40B4-BE49-F238E27FC236}">
                <a16:creationId xmlns:a16="http://schemas.microsoft.com/office/drawing/2014/main" id="{C1303016-CBF2-3C4D-A754-4AAE8094DA31}"/>
              </a:ext>
            </a:extLst>
          </p:cNvPr>
          <p:cNvSpPr/>
          <p:nvPr/>
        </p:nvSpPr>
        <p:spPr>
          <a:xfrm>
            <a:off x="4713288" y="2786063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矩形 38">
            <a:extLst>
              <a:ext uri="{FF2B5EF4-FFF2-40B4-BE49-F238E27FC236}">
                <a16:creationId xmlns:a16="http://schemas.microsoft.com/office/drawing/2014/main" id="{F2CBDABB-D7C9-9644-8F36-9747D226CED4}"/>
              </a:ext>
            </a:extLst>
          </p:cNvPr>
          <p:cNvSpPr/>
          <p:nvPr/>
        </p:nvSpPr>
        <p:spPr>
          <a:xfrm>
            <a:off x="4732338" y="5262563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9" name="直線接點 40">
            <a:extLst>
              <a:ext uri="{FF2B5EF4-FFF2-40B4-BE49-F238E27FC236}">
                <a16:creationId xmlns:a16="http://schemas.microsoft.com/office/drawing/2014/main" id="{5BA98A25-F162-E642-B9E4-13CEF18C1FC6}"/>
              </a:ext>
            </a:extLst>
          </p:cNvPr>
          <p:cNvCxnSpPr/>
          <p:nvPr/>
        </p:nvCxnSpPr>
        <p:spPr>
          <a:xfrm>
            <a:off x="928688" y="2425700"/>
            <a:ext cx="1606550" cy="138271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41">
            <a:extLst>
              <a:ext uri="{FF2B5EF4-FFF2-40B4-BE49-F238E27FC236}">
                <a16:creationId xmlns:a16="http://schemas.microsoft.com/office/drawing/2014/main" id="{FB4B6794-57B3-1444-8E7A-518FAF4BDE6C}"/>
              </a:ext>
            </a:extLst>
          </p:cNvPr>
          <p:cNvCxnSpPr/>
          <p:nvPr/>
        </p:nvCxnSpPr>
        <p:spPr>
          <a:xfrm>
            <a:off x="881063" y="376078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51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標題 1">
            <a:extLst>
              <a:ext uri="{FF2B5EF4-FFF2-40B4-BE49-F238E27FC236}">
                <a16:creationId xmlns:a16="http://schemas.microsoft.com/office/drawing/2014/main" id="{5389DED6-ACC5-D345-9573-AACC13BFB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Convolution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4B48CBEE-BA05-594D-A30A-5BD2DBDF1B1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581" name="文字方塊 4">
            <a:extLst>
              <a:ext uri="{FF2B5EF4-FFF2-40B4-BE49-F238E27FC236}">
                <a16:creationId xmlns:a16="http://schemas.microsoft.com/office/drawing/2014/main" id="{3F4C6E33-D7D0-2F46-8028-66CEE0ECE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7" name="橢圓 11">
            <a:extLst>
              <a:ext uri="{FF2B5EF4-FFF2-40B4-BE49-F238E27FC236}">
                <a16:creationId xmlns:a16="http://schemas.microsoft.com/office/drawing/2014/main" id="{20683C3F-1983-3F42-B97A-0484CF5CE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8" name="橢圓 12">
            <a:extLst>
              <a:ext uri="{FF2B5EF4-FFF2-40B4-BE49-F238E27FC236}">
                <a16:creationId xmlns:a16="http://schemas.microsoft.com/office/drawing/2014/main" id="{C9362C3F-0D56-254E-A65A-01FB12E82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9" name="橢圓 13">
            <a:extLst>
              <a:ext uri="{FF2B5EF4-FFF2-40B4-BE49-F238E27FC236}">
                <a16:creationId xmlns:a16="http://schemas.microsoft.com/office/drawing/2014/main" id="{11A055C6-13C9-D645-B8C0-8DE43A8F6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0" name="橢圓 14">
            <a:extLst>
              <a:ext uri="{FF2B5EF4-FFF2-40B4-BE49-F238E27FC236}">
                <a16:creationId xmlns:a16="http://schemas.microsoft.com/office/drawing/2014/main" id="{AEFDDCE7-F893-004E-9E2E-C99078327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15">
            <a:extLst>
              <a:ext uri="{FF2B5EF4-FFF2-40B4-BE49-F238E27FC236}">
                <a16:creationId xmlns:a16="http://schemas.microsoft.com/office/drawing/2014/main" id="{57431210-C401-4844-A18F-F3E92B009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橢圓 16">
            <a:extLst>
              <a:ext uri="{FF2B5EF4-FFF2-40B4-BE49-F238E27FC236}">
                <a16:creationId xmlns:a16="http://schemas.microsoft.com/office/drawing/2014/main" id="{0A110194-5B1D-364C-A769-F6A1B296E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" name="橢圓 17">
            <a:extLst>
              <a:ext uri="{FF2B5EF4-FFF2-40B4-BE49-F238E27FC236}">
                <a16:creationId xmlns:a16="http://schemas.microsoft.com/office/drawing/2014/main" id="{92B84836-2967-7A4F-B923-E2713EB48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4" name="橢圓 18">
            <a:extLst>
              <a:ext uri="{FF2B5EF4-FFF2-40B4-BE49-F238E27FC236}">
                <a16:creationId xmlns:a16="http://schemas.microsoft.com/office/drawing/2014/main" id="{BF48FE34-CD39-0D49-8D88-89667CF4C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5" name="橢圓 19">
            <a:extLst>
              <a:ext uri="{FF2B5EF4-FFF2-40B4-BE49-F238E27FC236}">
                <a16:creationId xmlns:a16="http://schemas.microsoft.com/office/drawing/2014/main" id="{6CED0E9D-2D8F-CF47-BD04-310AAA7CA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6" name="橢圓 20">
            <a:extLst>
              <a:ext uri="{FF2B5EF4-FFF2-40B4-BE49-F238E27FC236}">
                <a16:creationId xmlns:a16="http://schemas.microsoft.com/office/drawing/2014/main" id="{22596B16-825A-1F41-95AB-C36EC4C68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7" name="橢圓 21">
            <a:extLst>
              <a:ext uri="{FF2B5EF4-FFF2-40B4-BE49-F238E27FC236}">
                <a16:creationId xmlns:a16="http://schemas.microsoft.com/office/drawing/2014/main" id="{166A6596-072A-5B4E-8081-1328031A0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8" name="橢圓 22">
            <a:extLst>
              <a:ext uri="{FF2B5EF4-FFF2-40B4-BE49-F238E27FC236}">
                <a16:creationId xmlns:a16="http://schemas.microsoft.com/office/drawing/2014/main" id="{4AFB9B39-55C7-7941-9AA2-6BCA3BFC3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9" name="橢圓 23">
            <a:extLst>
              <a:ext uri="{FF2B5EF4-FFF2-40B4-BE49-F238E27FC236}">
                <a16:creationId xmlns:a16="http://schemas.microsoft.com/office/drawing/2014/main" id="{60D7ACE8-5783-AF43-9A87-BF830284F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52466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0" name="橢圓 24">
            <a:extLst>
              <a:ext uri="{FF2B5EF4-FFF2-40B4-BE49-F238E27FC236}">
                <a16:creationId xmlns:a16="http://schemas.microsoft.com/office/drawing/2014/main" id="{C6D7AA22-7A64-3242-837F-88EFC91DA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52466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1" name="橢圓 25">
            <a:extLst>
              <a:ext uri="{FF2B5EF4-FFF2-40B4-BE49-F238E27FC236}">
                <a16:creationId xmlns:a16="http://schemas.microsoft.com/office/drawing/2014/main" id="{63E3413D-FF83-154C-86D1-88F8A410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2" name="橢圓 26">
            <a:extLst>
              <a:ext uri="{FF2B5EF4-FFF2-40B4-BE49-F238E27FC236}">
                <a16:creationId xmlns:a16="http://schemas.microsoft.com/office/drawing/2014/main" id="{4701190B-3B4E-8A4E-82F0-E024591E1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graphicFrame>
        <p:nvGraphicFramePr>
          <p:cNvPr id="23" name="表格 34">
            <a:extLst>
              <a:ext uri="{FF2B5EF4-FFF2-40B4-BE49-F238E27FC236}">
                <a16:creationId xmlns:a16="http://schemas.microsoft.com/office/drawing/2014/main" id="{7D9F86E5-979D-F648-97E7-D5A621F7A5AB}"/>
              </a:ext>
            </a:extLst>
          </p:cNvPr>
          <p:cNvGraphicFramePr>
            <a:graphicFrameLocks noGrp="1"/>
          </p:cNvGraphicFramePr>
          <p:nvPr/>
        </p:nvGraphicFramePr>
        <p:xfrm>
          <a:off x="5686425" y="365125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616" name="文字方塊 35">
            <a:extLst>
              <a:ext uri="{FF2B5EF4-FFF2-40B4-BE49-F238E27FC236}">
                <a16:creationId xmlns:a16="http://schemas.microsoft.com/office/drawing/2014/main" id="{3BCA3DF7-383D-8B48-B2D6-4EADA177D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0" y="820738"/>
            <a:ext cx="1447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0000"/>
                </a:solidFill>
              </a:rPr>
              <a:t>Filter 2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5" name="矩形 36">
            <a:extLst>
              <a:ext uri="{FF2B5EF4-FFF2-40B4-BE49-F238E27FC236}">
                <a16:creationId xmlns:a16="http://schemas.microsoft.com/office/drawing/2014/main" id="{34453C38-6C01-7640-8BF9-735F3AAF0A05}"/>
              </a:ext>
            </a:extLst>
          </p:cNvPr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" name="矩形 37">
            <a:extLst>
              <a:ext uri="{FF2B5EF4-FFF2-40B4-BE49-F238E27FC236}">
                <a16:creationId xmlns:a16="http://schemas.microsoft.com/office/drawing/2014/main" id="{BBF18095-1E52-824E-B61E-038B1709D783}"/>
              </a:ext>
            </a:extLst>
          </p:cNvPr>
          <p:cNvSpPr/>
          <p:nvPr/>
        </p:nvSpPr>
        <p:spPr>
          <a:xfrm>
            <a:off x="1489075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38">
            <a:extLst>
              <a:ext uri="{FF2B5EF4-FFF2-40B4-BE49-F238E27FC236}">
                <a16:creationId xmlns:a16="http://schemas.microsoft.com/office/drawing/2014/main" id="{8B8E5BFA-CFCE-544F-A6AB-FEE68A4A1207}"/>
              </a:ext>
            </a:extLst>
          </p:cNvPr>
          <p:cNvSpPr/>
          <p:nvPr/>
        </p:nvSpPr>
        <p:spPr>
          <a:xfrm>
            <a:off x="1930400" y="2400300"/>
            <a:ext cx="1417638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39">
            <a:extLst>
              <a:ext uri="{FF2B5EF4-FFF2-40B4-BE49-F238E27FC236}">
                <a16:creationId xmlns:a16="http://schemas.microsoft.com/office/drawing/2014/main" id="{3243C1AB-9894-304E-B477-242A4E1EEF63}"/>
              </a:ext>
            </a:extLst>
          </p:cNvPr>
          <p:cNvSpPr/>
          <p:nvPr/>
        </p:nvSpPr>
        <p:spPr>
          <a:xfrm>
            <a:off x="2406650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40">
            <a:extLst>
              <a:ext uri="{FF2B5EF4-FFF2-40B4-BE49-F238E27FC236}">
                <a16:creationId xmlns:a16="http://schemas.microsoft.com/office/drawing/2014/main" id="{7872821F-7363-874B-AB51-1061092FE328}"/>
              </a:ext>
            </a:extLst>
          </p:cNvPr>
          <p:cNvSpPr/>
          <p:nvPr/>
        </p:nvSpPr>
        <p:spPr>
          <a:xfrm>
            <a:off x="985838" y="2809875"/>
            <a:ext cx="1416050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" name="橢圓 41">
            <a:extLst>
              <a:ext uri="{FF2B5EF4-FFF2-40B4-BE49-F238E27FC236}">
                <a16:creationId xmlns:a16="http://schemas.microsoft.com/office/drawing/2014/main" id="{E4FB9CC7-E384-1D41-AF1F-DB2EF74AC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29956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1" name="橢圓 42">
            <a:extLst>
              <a:ext uri="{FF2B5EF4-FFF2-40B4-BE49-F238E27FC236}">
                <a16:creationId xmlns:a16="http://schemas.microsoft.com/office/drawing/2014/main" id="{AE9A2ECE-55C4-994D-B6A6-F558C5430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29956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2" name="橢圓 43">
            <a:extLst>
              <a:ext uri="{FF2B5EF4-FFF2-40B4-BE49-F238E27FC236}">
                <a16:creationId xmlns:a16="http://schemas.microsoft.com/office/drawing/2014/main" id="{EBDFE555-EAE0-CD47-9884-6324ABF00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2995613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3" name="橢圓 44">
            <a:extLst>
              <a:ext uri="{FF2B5EF4-FFF2-40B4-BE49-F238E27FC236}">
                <a16:creationId xmlns:a16="http://schemas.microsoft.com/office/drawing/2014/main" id="{3574D643-3F75-1C4E-A57B-B99A233D4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29956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4" name="橢圓 45">
            <a:extLst>
              <a:ext uri="{FF2B5EF4-FFF2-40B4-BE49-F238E27FC236}">
                <a16:creationId xmlns:a16="http://schemas.microsoft.com/office/drawing/2014/main" id="{5CCC8A81-B966-434B-B767-BE81A7844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37957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5" name="橢圓 46">
            <a:extLst>
              <a:ext uri="{FF2B5EF4-FFF2-40B4-BE49-F238E27FC236}">
                <a16:creationId xmlns:a16="http://schemas.microsoft.com/office/drawing/2014/main" id="{1882AE87-F8DB-D94A-996E-44FDA7038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37957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6" name="橢圓 47">
            <a:extLst>
              <a:ext uri="{FF2B5EF4-FFF2-40B4-BE49-F238E27FC236}">
                <a16:creationId xmlns:a16="http://schemas.microsoft.com/office/drawing/2014/main" id="{D134A6B1-65D8-294E-ACAA-777024053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3795713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7" name="橢圓 48">
            <a:extLst>
              <a:ext uri="{FF2B5EF4-FFF2-40B4-BE49-F238E27FC236}">
                <a16:creationId xmlns:a16="http://schemas.microsoft.com/office/drawing/2014/main" id="{5AF305C0-E365-A445-AE03-BFAA0B211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37957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8" name="橢圓 49">
            <a:extLst>
              <a:ext uri="{FF2B5EF4-FFF2-40B4-BE49-F238E27FC236}">
                <a16:creationId xmlns:a16="http://schemas.microsoft.com/office/drawing/2014/main" id="{11A08BC7-BAA3-954E-84C4-BA9145510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9" name="橢圓 50">
            <a:extLst>
              <a:ext uri="{FF2B5EF4-FFF2-40B4-BE49-F238E27FC236}">
                <a16:creationId xmlns:a16="http://schemas.microsoft.com/office/drawing/2014/main" id="{AE0B9EC5-C42A-8B4A-B1DF-0A099DD1A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0" name="橢圓 51">
            <a:extLst>
              <a:ext uri="{FF2B5EF4-FFF2-40B4-BE49-F238E27FC236}">
                <a16:creationId xmlns:a16="http://schemas.microsoft.com/office/drawing/2014/main" id="{146EF0DE-FEE7-D244-9231-35B8CC1F2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46545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1" name="橢圓 52">
            <a:extLst>
              <a:ext uri="{FF2B5EF4-FFF2-40B4-BE49-F238E27FC236}">
                <a16:creationId xmlns:a16="http://schemas.microsoft.com/office/drawing/2014/main" id="{8A21AAB3-13C3-304A-93B0-94BECA14B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2" name="橢圓 53">
            <a:extLst>
              <a:ext uri="{FF2B5EF4-FFF2-40B4-BE49-F238E27FC236}">
                <a16:creationId xmlns:a16="http://schemas.microsoft.com/office/drawing/2014/main" id="{89C22D18-01CE-5942-A62C-77E11EA4B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3" name="橢圓 54">
            <a:extLst>
              <a:ext uri="{FF2B5EF4-FFF2-40B4-BE49-F238E27FC236}">
                <a16:creationId xmlns:a16="http://schemas.microsoft.com/office/drawing/2014/main" id="{2E055F19-B122-A645-BAD0-689B63B39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4" name="橢圓 55">
            <a:extLst>
              <a:ext uri="{FF2B5EF4-FFF2-40B4-BE49-F238E27FC236}">
                <a16:creationId xmlns:a16="http://schemas.microsoft.com/office/drawing/2014/main" id="{2B4EEDE0-2E68-074D-AF3D-4E7C50E5F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54546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-4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5" name="橢圓 56">
            <a:extLst>
              <a:ext uri="{FF2B5EF4-FFF2-40B4-BE49-F238E27FC236}">
                <a16:creationId xmlns:a16="http://schemas.microsoft.com/office/drawing/2014/main" id="{23BBA688-0E67-4B4C-84E1-D1E86E6FC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6" name="文字方塊 2">
            <a:extLst>
              <a:ext uri="{FF2B5EF4-FFF2-40B4-BE49-F238E27FC236}">
                <a16:creationId xmlns:a16="http://schemas.microsoft.com/office/drawing/2014/main" id="{55B02D90-8298-0A4A-A9FC-637D31131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2057400"/>
            <a:ext cx="457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0000FF"/>
                </a:solidFill>
              </a:rPr>
              <a:t>Repeat this for each filter</a:t>
            </a:r>
            <a:endParaRPr lang="zh-TW" altLang="en-US" sz="2800">
              <a:solidFill>
                <a:srgbClr val="0000FF"/>
              </a:solidFill>
            </a:endParaRPr>
          </a:p>
        </p:txBody>
      </p:sp>
      <p:sp>
        <p:nvSpPr>
          <p:cNvPr id="47" name="矩形 57">
            <a:extLst>
              <a:ext uri="{FF2B5EF4-FFF2-40B4-BE49-F238E27FC236}">
                <a16:creationId xmlns:a16="http://schemas.microsoft.com/office/drawing/2014/main" id="{5FDE9D33-6417-F842-BD6B-2CA161EF1227}"/>
              </a:ext>
            </a:extLst>
          </p:cNvPr>
          <p:cNvSpPr/>
          <p:nvPr/>
        </p:nvSpPr>
        <p:spPr>
          <a:xfrm>
            <a:off x="2416175" y="37830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640" name="矩形 58">
            <a:extLst>
              <a:ext uri="{FF2B5EF4-FFF2-40B4-BE49-F238E27FC236}">
                <a16:creationId xmlns:a16="http://schemas.microsoft.com/office/drawing/2014/main" id="{74DE4F49-0449-5440-9A79-AF0BD8110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731963"/>
            <a:ext cx="1208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sp>
        <p:nvSpPr>
          <p:cNvPr id="49" name="文字方塊 59">
            <a:extLst>
              <a:ext uri="{FF2B5EF4-FFF2-40B4-BE49-F238E27FC236}">
                <a16:creationId xmlns:a16="http://schemas.microsoft.com/office/drawing/2014/main" id="{CAEB7D3D-F9B0-A647-9925-0059CB7AE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6172200"/>
            <a:ext cx="3657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FF0000"/>
                </a:solidFill>
              </a:rPr>
              <a:t>Two 4 x 4 images</a:t>
            </a:r>
          </a:p>
          <a:p>
            <a:pPr algn="ctr" eaLnBrk="1" hangingPunct="1"/>
            <a:r>
              <a:rPr lang="en-US" altLang="zh-TW" sz="2000">
                <a:solidFill>
                  <a:srgbClr val="FF0000"/>
                </a:solidFill>
              </a:rPr>
              <a:t>Forming 2 x 4 x 4 matrix</a:t>
            </a:r>
            <a:endParaRPr lang="zh-TW" altLang="en-US" sz="2000">
              <a:solidFill>
                <a:srgbClr val="FF0000"/>
              </a:solidFill>
            </a:endParaRPr>
          </a:p>
        </p:txBody>
      </p:sp>
      <p:sp>
        <p:nvSpPr>
          <p:cNvPr id="50" name="矩形 5">
            <a:extLst>
              <a:ext uri="{FF2B5EF4-FFF2-40B4-BE49-F238E27FC236}">
                <a16:creationId xmlns:a16="http://schemas.microsoft.com/office/drawing/2014/main" id="{E112BF68-D9BB-984B-8371-D57643ED6991}"/>
              </a:ext>
            </a:extLst>
          </p:cNvPr>
          <p:cNvSpPr/>
          <p:nvPr/>
        </p:nvSpPr>
        <p:spPr>
          <a:xfrm>
            <a:off x="5334000" y="4038600"/>
            <a:ext cx="2320925" cy="973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Feature</a:t>
            </a:r>
          </a:p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Map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37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 animBg="1"/>
      <p:bldP spid="49" grpId="0"/>
      <p:bldP spid="5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26E5B867-3F1A-8F40-BE54-C25A490D2C49}"/>
              </a:ext>
            </a:extLst>
          </p:cNvPr>
          <p:cNvGraphicFramePr>
            <a:graphicFrameLocks/>
          </p:cNvGraphicFramePr>
          <p:nvPr/>
        </p:nvGraphicFramePr>
        <p:xfrm>
          <a:off x="400050" y="184943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652" name="文字方塊 4">
            <a:extLst>
              <a:ext uri="{FF2B5EF4-FFF2-40B4-BE49-F238E27FC236}">
                <a16:creationId xmlns:a16="http://schemas.microsoft.com/office/drawing/2014/main" id="{64221CC1-5728-1449-A806-0843BDA97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" y="4640263"/>
            <a:ext cx="2347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620D2CB-AA9D-0B49-9010-601DB388A08D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15240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C35A98F5-A01D-804D-82BB-C3EF7A0E0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6263" y="23653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E3D11D-3033-034D-BF2E-F8A8D764306D}"/>
              </a:ext>
            </a:extLst>
          </p:cNvPr>
          <p:cNvSpPr/>
          <p:nvPr/>
        </p:nvSpPr>
        <p:spPr>
          <a:xfrm>
            <a:off x="400050" y="1849438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9" name="圖片 31">
            <a:extLst>
              <a:ext uri="{FF2B5EF4-FFF2-40B4-BE49-F238E27FC236}">
                <a16:creationId xmlns:a16="http://schemas.microsoft.com/office/drawing/2014/main" id="{2AE7B1D1-1638-1C4B-87BC-C493944EF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5" y="1196975"/>
            <a:ext cx="2239963" cy="2227263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單箭頭接點 33">
            <a:extLst>
              <a:ext uri="{FF2B5EF4-FFF2-40B4-BE49-F238E27FC236}">
                <a16:creationId xmlns:a16="http://schemas.microsoft.com/office/drawing/2014/main" id="{B539701D-75DD-894D-94B9-AE9471867C1D}"/>
              </a:ext>
            </a:extLst>
          </p:cNvPr>
          <p:cNvCxnSpPr/>
          <p:nvPr/>
        </p:nvCxnSpPr>
        <p:spPr>
          <a:xfrm>
            <a:off x="2022475" y="838200"/>
            <a:ext cx="860425" cy="5699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34">
            <a:extLst>
              <a:ext uri="{FF2B5EF4-FFF2-40B4-BE49-F238E27FC236}">
                <a16:creationId xmlns:a16="http://schemas.microsoft.com/office/drawing/2014/main" id="{5EA171E5-3E27-124D-86A1-3F989FAC4A78}"/>
              </a:ext>
            </a:extLst>
          </p:cNvPr>
          <p:cNvCxnSpPr/>
          <p:nvPr/>
        </p:nvCxnSpPr>
        <p:spPr>
          <a:xfrm flipV="1">
            <a:off x="1839913" y="1571625"/>
            <a:ext cx="1042987" cy="965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37">
            <a:extLst>
              <a:ext uri="{FF2B5EF4-FFF2-40B4-BE49-F238E27FC236}">
                <a16:creationId xmlns:a16="http://schemas.microsoft.com/office/drawing/2014/main" id="{C1426B22-30CD-F247-9615-698771C00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1650" y="165269"/>
            <a:ext cx="3873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13" name="文字方塊 38">
            <a:extLst>
              <a:ext uri="{FF2B5EF4-FFF2-40B4-BE49-F238E27FC236}">
                <a16:creationId xmlns:a16="http://schemas.microsoft.com/office/drawing/2014/main" id="{1BE4F934-E196-6840-BFF5-AEF6B705B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4825" y="587374"/>
            <a:ext cx="3873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14" name="文字方塊 39">
            <a:extLst>
              <a:ext uri="{FF2B5EF4-FFF2-40B4-BE49-F238E27FC236}">
                <a16:creationId xmlns:a16="http://schemas.microsoft.com/office/drawing/2014/main" id="{298241C2-AB7C-0745-BA86-C858A427A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5300" y="1056273"/>
            <a:ext cx="3873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 dirty="0"/>
              <a:t>3</a:t>
            </a:r>
            <a:endParaRPr lang="zh-TW" altLang="en-US" sz="1600" dirty="0"/>
          </a:p>
        </p:txBody>
      </p:sp>
      <p:sp>
        <p:nvSpPr>
          <p:cNvPr id="15" name="文字方塊 40">
            <a:extLst>
              <a:ext uri="{FF2B5EF4-FFF2-40B4-BE49-F238E27FC236}">
                <a16:creationId xmlns:a16="http://schemas.microsoft.com/office/drawing/2014/main" id="{CA817795-42D4-234B-B2B5-F9395C60BEF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403850" y="1851025"/>
            <a:ext cx="8207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17" name="文字方塊 42">
            <a:extLst>
              <a:ext uri="{FF2B5EF4-FFF2-40B4-BE49-F238E27FC236}">
                <a16:creationId xmlns:a16="http://schemas.microsoft.com/office/drawing/2014/main" id="{64184433-8EB2-C14B-B4FE-70F1ADC61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674" y="2836446"/>
            <a:ext cx="3873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 dirty="0"/>
              <a:t>8</a:t>
            </a:r>
            <a:endParaRPr lang="zh-TW" altLang="en-US" sz="1600" dirty="0"/>
          </a:p>
        </p:txBody>
      </p:sp>
      <p:sp>
        <p:nvSpPr>
          <p:cNvPr id="18" name="文字方塊 43">
            <a:extLst>
              <a:ext uri="{FF2B5EF4-FFF2-40B4-BE49-F238E27FC236}">
                <a16:creationId xmlns:a16="http://schemas.microsoft.com/office/drawing/2014/main" id="{3A5E073F-268E-2A4A-944B-6B372B4AC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700" y="3228182"/>
            <a:ext cx="3873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 dirty="0"/>
              <a:t>9</a:t>
            </a:r>
            <a:endParaRPr lang="zh-TW" altLang="en-US" sz="1600" dirty="0"/>
          </a:p>
        </p:txBody>
      </p:sp>
      <p:sp>
        <p:nvSpPr>
          <p:cNvPr id="19" name="文字方塊 44">
            <a:extLst>
              <a:ext uri="{FF2B5EF4-FFF2-40B4-BE49-F238E27FC236}">
                <a16:creationId xmlns:a16="http://schemas.microsoft.com/office/drawing/2014/main" id="{A8A1A43A-158C-0249-9B47-5D38E84A6CB4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541962" y="4025797"/>
            <a:ext cx="539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0" name="文字方塊 45">
            <a:extLst>
              <a:ext uri="{FF2B5EF4-FFF2-40B4-BE49-F238E27FC236}">
                <a16:creationId xmlns:a16="http://schemas.microsoft.com/office/drawing/2014/main" id="{24C855DA-09D8-A844-8457-1829713CB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2114" y="4493694"/>
            <a:ext cx="6572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 dirty="0"/>
              <a:t>13</a:t>
            </a:r>
            <a:endParaRPr lang="zh-TW" altLang="en-US" sz="1600" dirty="0"/>
          </a:p>
        </p:txBody>
      </p:sp>
      <p:sp>
        <p:nvSpPr>
          <p:cNvPr id="21" name="文字方塊 46">
            <a:extLst>
              <a:ext uri="{FF2B5EF4-FFF2-40B4-BE49-F238E27FC236}">
                <a16:creationId xmlns:a16="http://schemas.microsoft.com/office/drawing/2014/main" id="{402C1B90-D18B-5A4C-9BFC-EFD1C72E0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4996241"/>
            <a:ext cx="5238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 dirty="0"/>
              <a:t>14</a:t>
            </a:r>
            <a:endParaRPr lang="zh-TW" altLang="en-US" sz="1600" dirty="0"/>
          </a:p>
        </p:txBody>
      </p:sp>
      <p:sp>
        <p:nvSpPr>
          <p:cNvPr id="22" name="文字方塊 47">
            <a:extLst>
              <a:ext uri="{FF2B5EF4-FFF2-40B4-BE49-F238E27FC236}">
                <a16:creationId xmlns:a16="http://schemas.microsoft.com/office/drawing/2014/main" id="{720881C6-608F-1148-B1E0-ED9A02718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683" y="5396498"/>
            <a:ext cx="5969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 dirty="0"/>
              <a:t>15</a:t>
            </a:r>
            <a:endParaRPr lang="zh-TW" altLang="en-US" sz="1600" dirty="0"/>
          </a:p>
        </p:txBody>
      </p:sp>
      <p:sp>
        <p:nvSpPr>
          <p:cNvPr id="23" name="文字方塊 48">
            <a:extLst>
              <a:ext uri="{FF2B5EF4-FFF2-40B4-BE49-F238E27FC236}">
                <a16:creationId xmlns:a16="http://schemas.microsoft.com/office/drawing/2014/main" id="{DCD811DD-F931-CF45-928E-EF2964E6A3B0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549106" y="6270417"/>
            <a:ext cx="423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4" name="文字方塊 49">
            <a:extLst>
              <a:ext uri="{FF2B5EF4-FFF2-40B4-BE49-F238E27FC236}">
                <a16:creationId xmlns:a16="http://schemas.microsoft.com/office/drawing/2014/main" id="{226ACD83-63EF-B649-BDD7-C26F7BA95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6050" y="5303838"/>
            <a:ext cx="2370138" cy="1200150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Only connect to 9 inputs, not fully connected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5" name="文字方塊 50">
            <a:extLst>
              <a:ext uri="{FF2B5EF4-FFF2-40B4-BE49-F238E27FC236}">
                <a16:creationId xmlns:a16="http://schemas.microsoft.com/office/drawing/2014/main" id="{4D7EFA3F-B9B1-1542-9CE4-8B334133D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1650" y="1520826"/>
            <a:ext cx="3762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 dirty="0"/>
              <a:t>4</a:t>
            </a:r>
            <a:endParaRPr lang="zh-TW" altLang="en-US" sz="1600" dirty="0"/>
          </a:p>
        </p:txBody>
      </p:sp>
      <p:sp>
        <p:nvSpPr>
          <p:cNvPr id="26" name="文字方塊 51">
            <a:extLst>
              <a:ext uri="{FF2B5EF4-FFF2-40B4-BE49-F238E27FC236}">
                <a16:creationId xmlns:a16="http://schemas.microsoft.com/office/drawing/2014/main" id="{17B887AE-0C77-6240-B2C0-A7F2A38D3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8275" y="3749466"/>
            <a:ext cx="6397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zh-TW" sz="1600" dirty="0"/>
              <a:t>10</a:t>
            </a:r>
            <a:endParaRPr lang="zh-TW" altLang="en-US" sz="1600" dirty="0"/>
          </a:p>
        </p:txBody>
      </p:sp>
      <p:sp>
        <p:nvSpPr>
          <p:cNvPr id="27" name="文字方塊 52">
            <a:extLst>
              <a:ext uri="{FF2B5EF4-FFF2-40B4-BE49-F238E27FC236}">
                <a16:creationId xmlns:a16="http://schemas.microsoft.com/office/drawing/2014/main" id="{05274F3A-8178-F04E-B2FE-6B9D5F4D1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2587" y="5873750"/>
            <a:ext cx="5969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600" dirty="0"/>
              <a:t>16</a:t>
            </a:r>
            <a:endParaRPr lang="zh-TW" altLang="en-US" sz="1600" dirty="0"/>
          </a:p>
        </p:txBody>
      </p:sp>
      <p:sp>
        <p:nvSpPr>
          <p:cNvPr id="28" name="矩形 54">
            <a:extLst>
              <a:ext uri="{FF2B5EF4-FFF2-40B4-BE49-F238E27FC236}">
                <a16:creationId xmlns:a16="http://schemas.microsoft.com/office/drawing/2014/main" id="{E3CBD4C7-1808-554B-B0C3-9212ED55646E}"/>
              </a:ext>
            </a:extLst>
          </p:cNvPr>
          <p:cNvSpPr/>
          <p:nvPr/>
        </p:nvSpPr>
        <p:spPr>
          <a:xfrm>
            <a:off x="5888038" y="14605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9" name="矩形 55">
            <a:extLst>
              <a:ext uri="{FF2B5EF4-FFF2-40B4-BE49-F238E27FC236}">
                <a16:creationId xmlns:a16="http://schemas.microsoft.com/office/drawing/2014/main" id="{32B8CD57-EC62-FA40-A64C-0E1071DC8ADA}"/>
              </a:ext>
            </a:extLst>
          </p:cNvPr>
          <p:cNvSpPr/>
          <p:nvPr/>
        </p:nvSpPr>
        <p:spPr>
          <a:xfrm>
            <a:off x="5888038" y="614363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矩形 56">
            <a:extLst>
              <a:ext uri="{FF2B5EF4-FFF2-40B4-BE49-F238E27FC236}">
                <a16:creationId xmlns:a16="http://schemas.microsoft.com/office/drawing/2014/main" id="{C7726DEE-6483-BA47-AD62-BBF824EAE2E5}"/>
              </a:ext>
            </a:extLst>
          </p:cNvPr>
          <p:cNvSpPr/>
          <p:nvPr/>
        </p:nvSpPr>
        <p:spPr>
          <a:xfrm>
            <a:off x="5888038" y="1057275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1" name="矩形 57">
            <a:extLst>
              <a:ext uri="{FF2B5EF4-FFF2-40B4-BE49-F238E27FC236}">
                <a16:creationId xmlns:a16="http://schemas.microsoft.com/office/drawing/2014/main" id="{E313F69D-AD59-A84A-BA65-7EF8CAA1AB36}"/>
              </a:ext>
            </a:extLst>
          </p:cNvPr>
          <p:cNvSpPr/>
          <p:nvPr/>
        </p:nvSpPr>
        <p:spPr>
          <a:xfrm>
            <a:off x="5888038" y="1517650"/>
            <a:ext cx="269875" cy="2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2" name="矩形 58">
            <a:extLst>
              <a:ext uri="{FF2B5EF4-FFF2-40B4-BE49-F238E27FC236}">
                <a16:creationId xmlns:a16="http://schemas.microsoft.com/office/drawing/2014/main" id="{BBDB56EB-2CC1-094A-8EEA-78A9BE3454BB}"/>
              </a:ext>
            </a:extLst>
          </p:cNvPr>
          <p:cNvSpPr/>
          <p:nvPr/>
        </p:nvSpPr>
        <p:spPr>
          <a:xfrm>
            <a:off x="5888038" y="235585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3" name="矩形 59">
            <a:extLst>
              <a:ext uri="{FF2B5EF4-FFF2-40B4-BE49-F238E27FC236}">
                <a16:creationId xmlns:a16="http://schemas.microsoft.com/office/drawing/2014/main" id="{ED0A1C76-956D-4C41-9BFF-3FFDDF73D8C1}"/>
              </a:ext>
            </a:extLst>
          </p:cNvPr>
          <p:cNvSpPr/>
          <p:nvPr/>
        </p:nvSpPr>
        <p:spPr>
          <a:xfrm>
            <a:off x="5888038" y="282575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4" name="矩形 60">
            <a:extLst>
              <a:ext uri="{FF2B5EF4-FFF2-40B4-BE49-F238E27FC236}">
                <a16:creationId xmlns:a16="http://schemas.microsoft.com/office/drawing/2014/main" id="{5E635F47-9F1F-0B47-8141-C290A37DE3E9}"/>
              </a:ext>
            </a:extLst>
          </p:cNvPr>
          <p:cNvSpPr/>
          <p:nvPr/>
        </p:nvSpPr>
        <p:spPr>
          <a:xfrm>
            <a:off x="5888038" y="3267075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5" name="矩形 61">
            <a:extLst>
              <a:ext uri="{FF2B5EF4-FFF2-40B4-BE49-F238E27FC236}">
                <a16:creationId xmlns:a16="http://schemas.microsoft.com/office/drawing/2014/main" id="{2A44390F-51C7-7E49-A8EF-096119516CA1}"/>
              </a:ext>
            </a:extLst>
          </p:cNvPr>
          <p:cNvSpPr/>
          <p:nvPr/>
        </p:nvSpPr>
        <p:spPr>
          <a:xfrm>
            <a:off x="5888038" y="3729038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矩形 62">
            <a:extLst>
              <a:ext uri="{FF2B5EF4-FFF2-40B4-BE49-F238E27FC236}">
                <a16:creationId xmlns:a16="http://schemas.microsoft.com/office/drawing/2014/main" id="{812B900E-0FAE-4447-8318-A5149BB93266}"/>
              </a:ext>
            </a:extLst>
          </p:cNvPr>
          <p:cNvSpPr/>
          <p:nvPr/>
        </p:nvSpPr>
        <p:spPr>
          <a:xfrm>
            <a:off x="5888038" y="4519613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7" name="矩形 63">
            <a:extLst>
              <a:ext uri="{FF2B5EF4-FFF2-40B4-BE49-F238E27FC236}">
                <a16:creationId xmlns:a16="http://schemas.microsoft.com/office/drawing/2014/main" id="{DA4A7E71-050D-3649-8337-8AFA8E1C7647}"/>
              </a:ext>
            </a:extLst>
          </p:cNvPr>
          <p:cNvSpPr/>
          <p:nvPr/>
        </p:nvSpPr>
        <p:spPr>
          <a:xfrm>
            <a:off x="5888038" y="4987925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8" name="矩形 64">
            <a:extLst>
              <a:ext uri="{FF2B5EF4-FFF2-40B4-BE49-F238E27FC236}">
                <a16:creationId xmlns:a16="http://schemas.microsoft.com/office/drawing/2014/main" id="{9DFF3DE1-E83B-464A-AED8-458CE648907B}"/>
              </a:ext>
            </a:extLst>
          </p:cNvPr>
          <p:cNvSpPr/>
          <p:nvPr/>
        </p:nvSpPr>
        <p:spPr>
          <a:xfrm>
            <a:off x="5888038" y="5430838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9" name="矩形 65">
            <a:extLst>
              <a:ext uri="{FF2B5EF4-FFF2-40B4-BE49-F238E27FC236}">
                <a16:creationId xmlns:a16="http://schemas.microsoft.com/office/drawing/2014/main" id="{5A979BFA-D141-8644-8D1A-77066B7591EB}"/>
              </a:ext>
            </a:extLst>
          </p:cNvPr>
          <p:cNvSpPr/>
          <p:nvPr/>
        </p:nvSpPr>
        <p:spPr>
          <a:xfrm>
            <a:off x="5888038" y="589280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40" name="直線單箭頭接點 67">
            <a:extLst>
              <a:ext uri="{FF2B5EF4-FFF2-40B4-BE49-F238E27FC236}">
                <a16:creationId xmlns:a16="http://schemas.microsoft.com/office/drawing/2014/main" id="{B8612113-AF9A-FD44-A78B-7D17660BAFD8}"/>
              </a:ext>
            </a:extLst>
          </p:cNvPr>
          <p:cNvCxnSpPr>
            <a:stCxn id="28" idx="3"/>
          </p:cNvCxnSpPr>
          <p:nvPr/>
        </p:nvCxnSpPr>
        <p:spPr>
          <a:xfrm>
            <a:off x="6157913" y="280988"/>
            <a:ext cx="1420812" cy="12763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68">
            <a:extLst>
              <a:ext uri="{FF2B5EF4-FFF2-40B4-BE49-F238E27FC236}">
                <a16:creationId xmlns:a16="http://schemas.microsoft.com/office/drawing/2014/main" id="{A81E3888-79D9-DF48-BC85-83E00B418BB3}"/>
              </a:ext>
            </a:extLst>
          </p:cNvPr>
          <p:cNvCxnSpPr>
            <a:stCxn id="29" idx="3"/>
          </p:cNvCxnSpPr>
          <p:nvPr/>
        </p:nvCxnSpPr>
        <p:spPr>
          <a:xfrm>
            <a:off x="6157913" y="749300"/>
            <a:ext cx="1420812" cy="808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70">
            <a:extLst>
              <a:ext uri="{FF2B5EF4-FFF2-40B4-BE49-F238E27FC236}">
                <a16:creationId xmlns:a16="http://schemas.microsoft.com/office/drawing/2014/main" id="{CDCE0A29-13FA-1141-B70B-1EA30D106B3F}"/>
              </a:ext>
            </a:extLst>
          </p:cNvPr>
          <p:cNvCxnSpPr>
            <a:stCxn id="30" idx="3"/>
          </p:cNvCxnSpPr>
          <p:nvPr/>
        </p:nvCxnSpPr>
        <p:spPr>
          <a:xfrm>
            <a:off x="6157913" y="1192213"/>
            <a:ext cx="1420812" cy="36512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78">
            <a:extLst>
              <a:ext uri="{FF2B5EF4-FFF2-40B4-BE49-F238E27FC236}">
                <a16:creationId xmlns:a16="http://schemas.microsoft.com/office/drawing/2014/main" id="{79456E15-D244-D345-8997-CF3D6FDAA6D0}"/>
              </a:ext>
            </a:extLst>
          </p:cNvPr>
          <p:cNvCxnSpPr/>
          <p:nvPr/>
        </p:nvCxnSpPr>
        <p:spPr>
          <a:xfrm flipV="1">
            <a:off x="6176963" y="1597025"/>
            <a:ext cx="1350962" cy="893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79">
            <a:extLst>
              <a:ext uri="{FF2B5EF4-FFF2-40B4-BE49-F238E27FC236}">
                <a16:creationId xmlns:a16="http://schemas.microsoft.com/office/drawing/2014/main" id="{FBA5E450-3938-3E45-AC3B-14AE3C1588F6}"/>
              </a:ext>
            </a:extLst>
          </p:cNvPr>
          <p:cNvCxnSpPr>
            <a:endCxn id="49" idx="2"/>
          </p:cNvCxnSpPr>
          <p:nvPr/>
        </p:nvCxnSpPr>
        <p:spPr>
          <a:xfrm flipV="1">
            <a:off x="6176963" y="1536700"/>
            <a:ext cx="1371600" cy="141605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80">
            <a:extLst>
              <a:ext uri="{FF2B5EF4-FFF2-40B4-BE49-F238E27FC236}">
                <a16:creationId xmlns:a16="http://schemas.microsoft.com/office/drawing/2014/main" id="{E989AF72-A78B-7A4E-AC85-59EEBCD1A42B}"/>
              </a:ext>
            </a:extLst>
          </p:cNvPr>
          <p:cNvCxnSpPr>
            <a:endCxn id="49" idx="2"/>
          </p:cNvCxnSpPr>
          <p:nvPr/>
        </p:nvCxnSpPr>
        <p:spPr>
          <a:xfrm flipV="1">
            <a:off x="6176963" y="1536700"/>
            <a:ext cx="1371600" cy="186372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81">
            <a:extLst>
              <a:ext uri="{FF2B5EF4-FFF2-40B4-BE49-F238E27FC236}">
                <a16:creationId xmlns:a16="http://schemas.microsoft.com/office/drawing/2014/main" id="{71AA7260-E057-834A-B855-4C12E344A869}"/>
              </a:ext>
            </a:extLst>
          </p:cNvPr>
          <p:cNvCxnSpPr>
            <a:stCxn id="36" idx="3"/>
          </p:cNvCxnSpPr>
          <p:nvPr/>
        </p:nvCxnSpPr>
        <p:spPr>
          <a:xfrm flipV="1">
            <a:off x="6157913" y="1644650"/>
            <a:ext cx="1350962" cy="30099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82">
            <a:extLst>
              <a:ext uri="{FF2B5EF4-FFF2-40B4-BE49-F238E27FC236}">
                <a16:creationId xmlns:a16="http://schemas.microsoft.com/office/drawing/2014/main" id="{E6FE61C4-CF57-BA4B-B885-187D99D70ECB}"/>
              </a:ext>
            </a:extLst>
          </p:cNvPr>
          <p:cNvCxnSpPr>
            <a:endCxn id="49" idx="2"/>
          </p:cNvCxnSpPr>
          <p:nvPr/>
        </p:nvCxnSpPr>
        <p:spPr>
          <a:xfrm flipV="1">
            <a:off x="6157913" y="1536700"/>
            <a:ext cx="1390650" cy="35655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83">
            <a:extLst>
              <a:ext uri="{FF2B5EF4-FFF2-40B4-BE49-F238E27FC236}">
                <a16:creationId xmlns:a16="http://schemas.microsoft.com/office/drawing/2014/main" id="{0B945707-671C-D349-B364-5689EAC0BA01}"/>
              </a:ext>
            </a:extLst>
          </p:cNvPr>
          <p:cNvCxnSpPr>
            <a:endCxn id="49" idx="2"/>
          </p:cNvCxnSpPr>
          <p:nvPr/>
        </p:nvCxnSpPr>
        <p:spPr>
          <a:xfrm flipV="1">
            <a:off x="6157913" y="1536700"/>
            <a:ext cx="1390650" cy="40132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108">
            <a:extLst>
              <a:ext uri="{FF2B5EF4-FFF2-40B4-BE49-F238E27FC236}">
                <a16:creationId xmlns:a16="http://schemas.microsoft.com/office/drawing/2014/main" id="{AB75A8F6-94C2-EB4B-82E1-D5971527C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8563" y="1177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50" name="橢圓 116">
            <a:extLst>
              <a:ext uri="{FF2B5EF4-FFF2-40B4-BE49-F238E27FC236}">
                <a16:creationId xmlns:a16="http://schemas.microsoft.com/office/drawing/2014/main" id="{9F60F6F4-BCD7-F348-929A-A89741DA1222}"/>
              </a:ext>
            </a:extLst>
          </p:cNvPr>
          <p:cNvSpPr/>
          <p:nvPr/>
        </p:nvSpPr>
        <p:spPr>
          <a:xfrm>
            <a:off x="446088" y="160338"/>
            <a:ext cx="455612" cy="45561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1" name="橢圓 117">
            <a:extLst>
              <a:ext uri="{FF2B5EF4-FFF2-40B4-BE49-F238E27FC236}">
                <a16:creationId xmlns:a16="http://schemas.microsoft.com/office/drawing/2014/main" id="{CB8A2D64-445B-3E43-8B39-EE1D65D13957}"/>
              </a:ext>
            </a:extLst>
          </p:cNvPr>
          <p:cNvSpPr/>
          <p:nvPr/>
        </p:nvSpPr>
        <p:spPr>
          <a:xfrm>
            <a:off x="998538" y="131763"/>
            <a:ext cx="455612" cy="4556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2" name="橢圓 118">
            <a:extLst>
              <a:ext uri="{FF2B5EF4-FFF2-40B4-BE49-F238E27FC236}">
                <a16:creationId xmlns:a16="http://schemas.microsoft.com/office/drawing/2014/main" id="{125A334F-DDDA-754E-85C8-FB21374B3E30}"/>
              </a:ext>
            </a:extLst>
          </p:cNvPr>
          <p:cNvSpPr/>
          <p:nvPr/>
        </p:nvSpPr>
        <p:spPr>
          <a:xfrm>
            <a:off x="1509713" y="146050"/>
            <a:ext cx="455612" cy="45402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3" name="橢圓 119">
            <a:extLst>
              <a:ext uri="{FF2B5EF4-FFF2-40B4-BE49-F238E27FC236}">
                <a16:creationId xmlns:a16="http://schemas.microsoft.com/office/drawing/2014/main" id="{3AA9B5E9-E4C9-B841-BE5E-0655AA5ABCFC}"/>
              </a:ext>
            </a:extLst>
          </p:cNvPr>
          <p:cNvSpPr/>
          <p:nvPr/>
        </p:nvSpPr>
        <p:spPr>
          <a:xfrm>
            <a:off x="446088" y="619125"/>
            <a:ext cx="455612" cy="45561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4" name="橢圓 120">
            <a:extLst>
              <a:ext uri="{FF2B5EF4-FFF2-40B4-BE49-F238E27FC236}">
                <a16:creationId xmlns:a16="http://schemas.microsoft.com/office/drawing/2014/main" id="{BB038DEC-FF03-D94A-A13B-8AD225E3E271}"/>
              </a:ext>
            </a:extLst>
          </p:cNvPr>
          <p:cNvSpPr/>
          <p:nvPr/>
        </p:nvSpPr>
        <p:spPr>
          <a:xfrm>
            <a:off x="998538" y="590550"/>
            <a:ext cx="455612" cy="455613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5" name="橢圓 121">
            <a:extLst>
              <a:ext uri="{FF2B5EF4-FFF2-40B4-BE49-F238E27FC236}">
                <a16:creationId xmlns:a16="http://schemas.microsoft.com/office/drawing/2014/main" id="{2B2F984C-D664-E042-AB72-DB8DB18A1930}"/>
              </a:ext>
            </a:extLst>
          </p:cNvPr>
          <p:cNvSpPr/>
          <p:nvPr/>
        </p:nvSpPr>
        <p:spPr>
          <a:xfrm>
            <a:off x="1509713" y="603250"/>
            <a:ext cx="455612" cy="455613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6" name="橢圓 122">
            <a:extLst>
              <a:ext uri="{FF2B5EF4-FFF2-40B4-BE49-F238E27FC236}">
                <a16:creationId xmlns:a16="http://schemas.microsoft.com/office/drawing/2014/main" id="{2A0EC6D1-8AFB-8C40-85AA-7CCA04D6BBBB}"/>
              </a:ext>
            </a:extLst>
          </p:cNvPr>
          <p:cNvSpPr/>
          <p:nvPr/>
        </p:nvSpPr>
        <p:spPr>
          <a:xfrm>
            <a:off x="458788" y="1074738"/>
            <a:ext cx="455612" cy="45561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7" name="橢圓 123">
            <a:extLst>
              <a:ext uri="{FF2B5EF4-FFF2-40B4-BE49-F238E27FC236}">
                <a16:creationId xmlns:a16="http://schemas.microsoft.com/office/drawing/2014/main" id="{D564B9E4-9920-1A4F-86A9-542B283F8B3A}"/>
              </a:ext>
            </a:extLst>
          </p:cNvPr>
          <p:cNvSpPr/>
          <p:nvPr/>
        </p:nvSpPr>
        <p:spPr>
          <a:xfrm>
            <a:off x="1011238" y="1046163"/>
            <a:ext cx="455612" cy="455612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8" name="橢圓 124">
            <a:extLst>
              <a:ext uri="{FF2B5EF4-FFF2-40B4-BE49-F238E27FC236}">
                <a16:creationId xmlns:a16="http://schemas.microsoft.com/office/drawing/2014/main" id="{5D52DF85-36ED-6549-884A-B5BF180C7D94}"/>
              </a:ext>
            </a:extLst>
          </p:cNvPr>
          <p:cNvSpPr/>
          <p:nvPr/>
        </p:nvSpPr>
        <p:spPr>
          <a:xfrm>
            <a:off x="1522413" y="1058863"/>
            <a:ext cx="455612" cy="455612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9" name="文字方塊 66">
            <a:extLst>
              <a:ext uri="{FF2B5EF4-FFF2-40B4-BE49-F238E27FC236}">
                <a16:creationId xmlns:a16="http://schemas.microsoft.com/office/drawing/2014/main" id="{C4690F35-3960-2643-BFA2-ED65D1E767B2}"/>
              </a:ext>
            </a:extLst>
          </p:cNvPr>
          <p:cNvSpPr txBox="1"/>
          <p:nvPr/>
        </p:nvSpPr>
        <p:spPr>
          <a:xfrm>
            <a:off x="381000" y="5258561"/>
            <a:ext cx="32766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fewer parameters!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97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60B5418-3740-8840-A540-E962D9E32139}"/>
              </a:ext>
            </a:extLst>
          </p:cNvPr>
          <p:cNvGraphicFramePr>
            <a:graphicFrameLocks/>
          </p:cNvGraphicFramePr>
          <p:nvPr/>
        </p:nvGraphicFramePr>
        <p:xfrm>
          <a:off x="400050" y="184943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FFA664E-0453-F24B-AC47-7EAAE2CBA607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15240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694" name="文字方塊 6">
            <a:extLst>
              <a:ext uri="{FF2B5EF4-FFF2-40B4-BE49-F238E27FC236}">
                <a16:creationId xmlns:a16="http://schemas.microsoft.com/office/drawing/2014/main" id="{7AC4D7AD-41CB-3947-986F-F49E2E8BD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2475" y="606425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7" name="矩形 7">
            <a:extLst>
              <a:ext uri="{FF2B5EF4-FFF2-40B4-BE49-F238E27FC236}">
                <a16:creationId xmlns:a16="http://schemas.microsoft.com/office/drawing/2014/main" id="{DB7A5175-0731-5B4C-8965-C2E0A8DE6795}"/>
              </a:ext>
            </a:extLst>
          </p:cNvPr>
          <p:cNvSpPr/>
          <p:nvPr/>
        </p:nvSpPr>
        <p:spPr>
          <a:xfrm>
            <a:off x="911225" y="1835150"/>
            <a:ext cx="1417638" cy="1381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696" name="文字方塊 37">
            <a:extLst>
              <a:ext uri="{FF2B5EF4-FFF2-40B4-BE49-F238E27FC236}">
                <a16:creationId xmlns:a16="http://schemas.microsoft.com/office/drawing/2014/main" id="{E6FE6FF2-C07C-9D43-977D-6EBB4380B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7837" y="181372"/>
            <a:ext cx="3873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400" dirty="0"/>
              <a:t>1:</a:t>
            </a:r>
            <a:endParaRPr lang="zh-TW" altLang="en-US" sz="1400" dirty="0"/>
          </a:p>
        </p:txBody>
      </p:sp>
      <p:sp>
        <p:nvSpPr>
          <p:cNvPr id="26697" name="文字方塊 38">
            <a:extLst>
              <a:ext uri="{FF2B5EF4-FFF2-40B4-BE49-F238E27FC236}">
                <a16:creationId xmlns:a16="http://schemas.microsoft.com/office/drawing/2014/main" id="{18316F23-0A3D-4243-8A2A-E7CB5CF3D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9582" y="624185"/>
            <a:ext cx="3873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400" dirty="0"/>
              <a:t>2:</a:t>
            </a:r>
            <a:endParaRPr lang="zh-TW" altLang="en-US" sz="1400" dirty="0"/>
          </a:p>
        </p:txBody>
      </p:sp>
      <p:sp>
        <p:nvSpPr>
          <p:cNvPr id="26698" name="文字方塊 39">
            <a:extLst>
              <a:ext uri="{FF2B5EF4-FFF2-40B4-BE49-F238E27FC236}">
                <a16:creationId xmlns:a16="http://schemas.microsoft.com/office/drawing/2014/main" id="{6DC5AA81-E752-7F4A-A911-AC0EE033A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2913" y="1076623"/>
            <a:ext cx="3873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400" dirty="0"/>
              <a:t>3:</a:t>
            </a:r>
            <a:endParaRPr lang="zh-TW" altLang="en-US" sz="1400" dirty="0"/>
          </a:p>
        </p:txBody>
      </p:sp>
      <p:sp>
        <p:nvSpPr>
          <p:cNvPr id="26699" name="文字方塊 40">
            <a:extLst>
              <a:ext uri="{FF2B5EF4-FFF2-40B4-BE49-F238E27FC236}">
                <a16:creationId xmlns:a16="http://schemas.microsoft.com/office/drawing/2014/main" id="{AE4C1437-8E5D-EA40-8E38-32A4497BCD37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401469" y="1847057"/>
            <a:ext cx="8207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6700" name="文字方塊 41">
            <a:extLst>
              <a:ext uri="{FF2B5EF4-FFF2-40B4-BE49-F238E27FC236}">
                <a16:creationId xmlns:a16="http://schemas.microsoft.com/office/drawing/2014/main" id="{0ADDC779-BD7B-5343-9054-9E92C47AC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7837" y="2411413"/>
            <a:ext cx="3873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400" dirty="0"/>
              <a:t>7:</a:t>
            </a:r>
            <a:endParaRPr lang="zh-TW" altLang="en-US" sz="1400" dirty="0"/>
          </a:p>
        </p:txBody>
      </p:sp>
      <p:sp>
        <p:nvSpPr>
          <p:cNvPr id="26701" name="文字方塊 42">
            <a:extLst>
              <a:ext uri="{FF2B5EF4-FFF2-40B4-BE49-F238E27FC236}">
                <a16:creationId xmlns:a16="http://schemas.microsoft.com/office/drawing/2014/main" id="{2A3AB245-64C9-C44C-9EEA-CEA00E97A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9582" y="2833886"/>
            <a:ext cx="3873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400" dirty="0"/>
              <a:t>8:</a:t>
            </a:r>
            <a:endParaRPr lang="zh-TW" altLang="en-US" sz="1400" dirty="0"/>
          </a:p>
        </p:txBody>
      </p:sp>
      <p:sp>
        <p:nvSpPr>
          <p:cNvPr id="26702" name="文字方塊 43">
            <a:extLst>
              <a:ext uri="{FF2B5EF4-FFF2-40B4-BE49-F238E27FC236}">
                <a16:creationId xmlns:a16="http://schemas.microsoft.com/office/drawing/2014/main" id="{58BFDB94-D6E1-B34F-A203-09F210353A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6407" y="3266579"/>
            <a:ext cx="3873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400" dirty="0"/>
              <a:t>9:</a:t>
            </a:r>
            <a:endParaRPr lang="zh-TW" altLang="en-US" sz="1400" dirty="0"/>
          </a:p>
        </p:txBody>
      </p:sp>
      <p:sp>
        <p:nvSpPr>
          <p:cNvPr id="26703" name="文字方塊 44">
            <a:extLst>
              <a:ext uri="{FF2B5EF4-FFF2-40B4-BE49-F238E27FC236}">
                <a16:creationId xmlns:a16="http://schemas.microsoft.com/office/drawing/2014/main" id="{83E2306F-0368-A44E-8ACA-0DA668549261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560219" y="3987801"/>
            <a:ext cx="539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6704" name="文字方塊 45">
            <a:extLst>
              <a:ext uri="{FF2B5EF4-FFF2-40B4-BE49-F238E27FC236}">
                <a16:creationId xmlns:a16="http://schemas.microsoft.com/office/drawing/2014/main" id="{7345C01E-B011-544E-BB70-B916D84F4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0368" y="4495898"/>
            <a:ext cx="5222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400" dirty="0"/>
              <a:t>13:</a:t>
            </a:r>
            <a:endParaRPr lang="zh-TW" altLang="en-US" sz="1400" dirty="0"/>
          </a:p>
        </p:txBody>
      </p:sp>
      <p:sp>
        <p:nvSpPr>
          <p:cNvPr id="26705" name="文字方塊 46">
            <a:extLst>
              <a:ext uri="{FF2B5EF4-FFF2-40B4-BE49-F238E27FC236}">
                <a16:creationId xmlns:a16="http://schemas.microsoft.com/office/drawing/2014/main" id="{83D73702-8FF2-4341-96EA-14E87E100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9894" y="4978103"/>
            <a:ext cx="5238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400" dirty="0"/>
              <a:t>14:</a:t>
            </a:r>
            <a:endParaRPr lang="zh-TW" altLang="en-US" sz="1400" dirty="0"/>
          </a:p>
        </p:txBody>
      </p:sp>
      <p:sp>
        <p:nvSpPr>
          <p:cNvPr id="26706" name="文字方塊 47">
            <a:extLst>
              <a:ext uri="{FF2B5EF4-FFF2-40B4-BE49-F238E27FC236}">
                <a16:creationId xmlns:a16="http://schemas.microsoft.com/office/drawing/2014/main" id="{F7C1083C-60C8-C54B-BC28-98A44A0C3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8385" y="5436569"/>
            <a:ext cx="5969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400" dirty="0"/>
              <a:t>15:</a:t>
            </a:r>
            <a:endParaRPr lang="zh-TW" altLang="en-US" sz="1400" dirty="0"/>
          </a:p>
        </p:txBody>
      </p:sp>
      <p:sp>
        <p:nvSpPr>
          <p:cNvPr id="26707" name="文字方塊 48">
            <a:extLst>
              <a:ext uri="{FF2B5EF4-FFF2-40B4-BE49-F238E27FC236}">
                <a16:creationId xmlns:a16="http://schemas.microsoft.com/office/drawing/2014/main" id="{D0F6A6D8-6FE2-9C46-8054-90EBA8E71C42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495131" y="6325493"/>
            <a:ext cx="4238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400" b="1" dirty="0"/>
              <a:t>…</a:t>
            </a:r>
            <a:endParaRPr lang="zh-TW" altLang="en-US" sz="1400" b="1" dirty="0"/>
          </a:p>
        </p:txBody>
      </p:sp>
      <p:sp>
        <p:nvSpPr>
          <p:cNvPr id="26708" name="文字方塊 50">
            <a:extLst>
              <a:ext uri="{FF2B5EF4-FFF2-40B4-BE49-F238E27FC236}">
                <a16:creationId xmlns:a16="http://schemas.microsoft.com/office/drawing/2014/main" id="{7AC15F63-37AA-974F-9B91-D57CA2CE8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2593" y="1522611"/>
            <a:ext cx="3889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400" dirty="0"/>
              <a:t>4:</a:t>
            </a:r>
            <a:endParaRPr lang="zh-TW" altLang="en-US" sz="1400" dirty="0"/>
          </a:p>
        </p:txBody>
      </p:sp>
      <p:sp>
        <p:nvSpPr>
          <p:cNvPr id="26709" name="文字方塊 51">
            <a:extLst>
              <a:ext uri="{FF2B5EF4-FFF2-40B4-BE49-F238E27FC236}">
                <a16:creationId xmlns:a16="http://schemas.microsoft.com/office/drawing/2014/main" id="{6532B485-1086-4449-96E7-98E660191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5582" y="3735090"/>
            <a:ext cx="6397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zh-TW" sz="1400" dirty="0"/>
              <a:t>10:</a:t>
            </a:r>
            <a:endParaRPr lang="zh-TW" altLang="en-US" sz="1400" dirty="0"/>
          </a:p>
        </p:txBody>
      </p:sp>
      <p:sp>
        <p:nvSpPr>
          <p:cNvPr id="26710" name="文字方塊 52">
            <a:extLst>
              <a:ext uri="{FF2B5EF4-FFF2-40B4-BE49-F238E27FC236}">
                <a16:creationId xmlns:a16="http://schemas.microsoft.com/office/drawing/2014/main" id="{5D99B98A-BEBD-B844-AFDD-84C511851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9733" y="5892800"/>
            <a:ext cx="5969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400" dirty="0"/>
              <a:t>16:</a:t>
            </a:r>
            <a:endParaRPr lang="zh-TW" altLang="en-US" sz="1400" dirty="0"/>
          </a:p>
        </p:txBody>
      </p:sp>
      <p:sp>
        <p:nvSpPr>
          <p:cNvPr id="23" name="矩形 54">
            <a:extLst>
              <a:ext uri="{FF2B5EF4-FFF2-40B4-BE49-F238E27FC236}">
                <a16:creationId xmlns:a16="http://schemas.microsoft.com/office/drawing/2014/main" id="{A62CA3BA-DF8D-954A-AAE9-FD696DD4B412}"/>
              </a:ext>
            </a:extLst>
          </p:cNvPr>
          <p:cNvSpPr/>
          <p:nvPr/>
        </p:nvSpPr>
        <p:spPr>
          <a:xfrm>
            <a:off x="5888038" y="14605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矩形 55">
            <a:extLst>
              <a:ext uri="{FF2B5EF4-FFF2-40B4-BE49-F238E27FC236}">
                <a16:creationId xmlns:a16="http://schemas.microsoft.com/office/drawing/2014/main" id="{62B92469-E463-F74E-81A8-D3D8B52AE219}"/>
              </a:ext>
            </a:extLst>
          </p:cNvPr>
          <p:cNvSpPr/>
          <p:nvPr/>
        </p:nvSpPr>
        <p:spPr>
          <a:xfrm>
            <a:off x="5888038" y="614363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5" name="矩形 56">
            <a:extLst>
              <a:ext uri="{FF2B5EF4-FFF2-40B4-BE49-F238E27FC236}">
                <a16:creationId xmlns:a16="http://schemas.microsoft.com/office/drawing/2014/main" id="{9C3B88A2-6C3D-1A4D-945E-6848BE5E5FA6}"/>
              </a:ext>
            </a:extLst>
          </p:cNvPr>
          <p:cNvSpPr/>
          <p:nvPr/>
        </p:nvSpPr>
        <p:spPr>
          <a:xfrm>
            <a:off x="5888038" y="1057275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6" name="矩形 57">
            <a:extLst>
              <a:ext uri="{FF2B5EF4-FFF2-40B4-BE49-F238E27FC236}">
                <a16:creationId xmlns:a16="http://schemas.microsoft.com/office/drawing/2014/main" id="{88F7D321-514C-DD42-B5EB-12BDDBD206FB}"/>
              </a:ext>
            </a:extLst>
          </p:cNvPr>
          <p:cNvSpPr/>
          <p:nvPr/>
        </p:nvSpPr>
        <p:spPr>
          <a:xfrm>
            <a:off x="5888038" y="1517650"/>
            <a:ext cx="269875" cy="2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7" name="矩形 58">
            <a:extLst>
              <a:ext uri="{FF2B5EF4-FFF2-40B4-BE49-F238E27FC236}">
                <a16:creationId xmlns:a16="http://schemas.microsoft.com/office/drawing/2014/main" id="{7843461B-805B-3740-B7CA-92CFCA79DAA1}"/>
              </a:ext>
            </a:extLst>
          </p:cNvPr>
          <p:cNvSpPr/>
          <p:nvPr/>
        </p:nvSpPr>
        <p:spPr>
          <a:xfrm>
            <a:off x="5888038" y="235585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8" name="矩形 59">
            <a:extLst>
              <a:ext uri="{FF2B5EF4-FFF2-40B4-BE49-F238E27FC236}">
                <a16:creationId xmlns:a16="http://schemas.microsoft.com/office/drawing/2014/main" id="{99CFEA88-407E-C047-90C6-94CB1864A543}"/>
              </a:ext>
            </a:extLst>
          </p:cNvPr>
          <p:cNvSpPr/>
          <p:nvPr/>
        </p:nvSpPr>
        <p:spPr>
          <a:xfrm>
            <a:off x="5888038" y="282575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9" name="矩形 60">
            <a:extLst>
              <a:ext uri="{FF2B5EF4-FFF2-40B4-BE49-F238E27FC236}">
                <a16:creationId xmlns:a16="http://schemas.microsoft.com/office/drawing/2014/main" id="{2BAEAB0C-A1A4-784F-B8F3-95813BD47E90}"/>
              </a:ext>
            </a:extLst>
          </p:cNvPr>
          <p:cNvSpPr/>
          <p:nvPr/>
        </p:nvSpPr>
        <p:spPr>
          <a:xfrm>
            <a:off x="5888038" y="3267075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矩形 61">
            <a:extLst>
              <a:ext uri="{FF2B5EF4-FFF2-40B4-BE49-F238E27FC236}">
                <a16:creationId xmlns:a16="http://schemas.microsoft.com/office/drawing/2014/main" id="{3FAA5850-50D2-A14A-9D5F-DBD5D4B396C7}"/>
              </a:ext>
            </a:extLst>
          </p:cNvPr>
          <p:cNvSpPr/>
          <p:nvPr/>
        </p:nvSpPr>
        <p:spPr>
          <a:xfrm>
            <a:off x="5888038" y="3729038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1" name="矩形 62">
            <a:extLst>
              <a:ext uri="{FF2B5EF4-FFF2-40B4-BE49-F238E27FC236}">
                <a16:creationId xmlns:a16="http://schemas.microsoft.com/office/drawing/2014/main" id="{2F3F24A9-D7A2-BE43-8334-C849E99A1C1F}"/>
              </a:ext>
            </a:extLst>
          </p:cNvPr>
          <p:cNvSpPr/>
          <p:nvPr/>
        </p:nvSpPr>
        <p:spPr>
          <a:xfrm>
            <a:off x="5888038" y="4519613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2" name="矩形 63">
            <a:extLst>
              <a:ext uri="{FF2B5EF4-FFF2-40B4-BE49-F238E27FC236}">
                <a16:creationId xmlns:a16="http://schemas.microsoft.com/office/drawing/2014/main" id="{8C7A1D91-890F-F145-A9E7-65794C5E291C}"/>
              </a:ext>
            </a:extLst>
          </p:cNvPr>
          <p:cNvSpPr/>
          <p:nvPr/>
        </p:nvSpPr>
        <p:spPr>
          <a:xfrm>
            <a:off x="5888038" y="4987925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3" name="矩形 64">
            <a:extLst>
              <a:ext uri="{FF2B5EF4-FFF2-40B4-BE49-F238E27FC236}">
                <a16:creationId xmlns:a16="http://schemas.microsoft.com/office/drawing/2014/main" id="{2C2865D5-A1B5-9C42-BC27-2AD165AC4231}"/>
              </a:ext>
            </a:extLst>
          </p:cNvPr>
          <p:cNvSpPr/>
          <p:nvPr/>
        </p:nvSpPr>
        <p:spPr>
          <a:xfrm>
            <a:off x="5888038" y="5430838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4" name="矩形 65">
            <a:extLst>
              <a:ext uri="{FF2B5EF4-FFF2-40B4-BE49-F238E27FC236}">
                <a16:creationId xmlns:a16="http://schemas.microsoft.com/office/drawing/2014/main" id="{1518261D-4ECB-EA4D-AEF4-B31EC811E29B}"/>
              </a:ext>
            </a:extLst>
          </p:cNvPr>
          <p:cNvSpPr/>
          <p:nvPr/>
        </p:nvSpPr>
        <p:spPr>
          <a:xfrm>
            <a:off x="5888038" y="5892800"/>
            <a:ext cx="269875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35" name="直線單箭頭接點 67">
            <a:extLst>
              <a:ext uri="{FF2B5EF4-FFF2-40B4-BE49-F238E27FC236}">
                <a16:creationId xmlns:a16="http://schemas.microsoft.com/office/drawing/2014/main" id="{05044575-D93E-F54E-B088-835FC6A80EA9}"/>
              </a:ext>
            </a:extLst>
          </p:cNvPr>
          <p:cNvCxnSpPr>
            <a:stCxn id="23" idx="3"/>
          </p:cNvCxnSpPr>
          <p:nvPr/>
        </p:nvCxnSpPr>
        <p:spPr>
          <a:xfrm>
            <a:off x="6157913" y="280988"/>
            <a:ext cx="1420812" cy="12763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68">
            <a:extLst>
              <a:ext uri="{FF2B5EF4-FFF2-40B4-BE49-F238E27FC236}">
                <a16:creationId xmlns:a16="http://schemas.microsoft.com/office/drawing/2014/main" id="{705480C1-EA53-D343-8E71-4A4A15FDBFE1}"/>
              </a:ext>
            </a:extLst>
          </p:cNvPr>
          <p:cNvCxnSpPr>
            <a:stCxn id="24" idx="3"/>
          </p:cNvCxnSpPr>
          <p:nvPr/>
        </p:nvCxnSpPr>
        <p:spPr>
          <a:xfrm>
            <a:off x="6157913" y="749300"/>
            <a:ext cx="1420812" cy="808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70">
            <a:extLst>
              <a:ext uri="{FF2B5EF4-FFF2-40B4-BE49-F238E27FC236}">
                <a16:creationId xmlns:a16="http://schemas.microsoft.com/office/drawing/2014/main" id="{FD5383B8-ED0A-D84F-8D31-626BAD401C95}"/>
              </a:ext>
            </a:extLst>
          </p:cNvPr>
          <p:cNvCxnSpPr>
            <a:stCxn id="25" idx="3"/>
          </p:cNvCxnSpPr>
          <p:nvPr/>
        </p:nvCxnSpPr>
        <p:spPr>
          <a:xfrm>
            <a:off x="6157913" y="1192213"/>
            <a:ext cx="1420812" cy="36512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78">
            <a:extLst>
              <a:ext uri="{FF2B5EF4-FFF2-40B4-BE49-F238E27FC236}">
                <a16:creationId xmlns:a16="http://schemas.microsoft.com/office/drawing/2014/main" id="{EED5BCA5-427D-2345-9E3A-57EBFBB3C30F}"/>
              </a:ext>
            </a:extLst>
          </p:cNvPr>
          <p:cNvCxnSpPr/>
          <p:nvPr/>
        </p:nvCxnSpPr>
        <p:spPr>
          <a:xfrm flipV="1">
            <a:off x="6176963" y="1597025"/>
            <a:ext cx="1350962" cy="89376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79">
            <a:extLst>
              <a:ext uri="{FF2B5EF4-FFF2-40B4-BE49-F238E27FC236}">
                <a16:creationId xmlns:a16="http://schemas.microsoft.com/office/drawing/2014/main" id="{C6936A18-A50B-D04F-8E5C-A50BF0F0E27C}"/>
              </a:ext>
            </a:extLst>
          </p:cNvPr>
          <p:cNvCxnSpPr>
            <a:endCxn id="44" idx="2"/>
          </p:cNvCxnSpPr>
          <p:nvPr/>
        </p:nvCxnSpPr>
        <p:spPr>
          <a:xfrm flipV="1">
            <a:off x="6176963" y="1536700"/>
            <a:ext cx="1371600" cy="141605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80">
            <a:extLst>
              <a:ext uri="{FF2B5EF4-FFF2-40B4-BE49-F238E27FC236}">
                <a16:creationId xmlns:a16="http://schemas.microsoft.com/office/drawing/2014/main" id="{A11F27FF-B9F2-AC4E-B5B1-81E75A4D2F7D}"/>
              </a:ext>
            </a:extLst>
          </p:cNvPr>
          <p:cNvCxnSpPr>
            <a:endCxn id="44" idx="2"/>
          </p:cNvCxnSpPr>
          <p:nvPr/>
        </p:nvCxnSpPr>
        <p:spPr>
          <a:xfrm flipV="1">
            <a:off x="6176963" y="1536700"/>
            <a:ext cx="1371600" cy="186372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81">
            <a:extLst>
              <a:ext uri="{FF2B5EF4-FFF2-40B4-BE49-F238E27FC236}">
                <a16:creationId xmlns:a16="http://schemas.microsoft.com/office/drawing/2014/main" id="{E957E6C4-85DE-4A4E-A0B3-DCC73640D24A}"/>
              </a:ext>
            </a:extLst>
          </p:cNvPr>
          <p:cNvCxnSpPr>
            <a:stCxn id="31" idx="3"/>
          </p:cNvCxnSpPr>
          <p:nvPr/>
        </p:nvCxnSpPr>
        <p:spPr>
          <a:xfrm flipV="1">
            <a:off x="6157913" y="1644650"/>
            <a:ext cx="1350962" cy="30099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82">
            <a:extLst>
              <a:ext uri="{FF2B5EF4-FFF2-40B4-BE49-F238E27FC236}">
                <a16:creationId xmlns:a16="http://schemas.microsoft.com/office/drawing/2014/main" id="{8BD13732-752D-D34A-9918-4BE57DDC783B}"/>
              </a:ext>
            </a:extLst>
          </p:cNvPr>
          <p:cNvCxnSpPr>
            <a:endCxn id="44" idx="2"/>
          </p:cNvCxnSpPr>
          <p:nvPr/>
        </p:nvCxnSpPr>
        <p:spPr>
          <a:xfrm flipV="1">
            <a:off x="6157913" y="1536700"/>
            <a:ext cx="1390650" cy="35655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83">
            <a:extLst>
              <a:ext uri="{FF2B5EF4-FFF2-40B4-BE49-F238E27FC236}">
                <a16:creationId xmlns:a16="http://schemas.microsoft.com/office/drawing/2014/main" id="{4CF478A4-61E5-5047-A4C6-1974E4F12E06}"/>
              </a:ext>
            </a:extLst>
          </p:cNvPr>
          <p:cNvCxnSpPr>
            <a:endCxn id="44" idx="2"/>
          </p:cNvCxnSpPr>
          <p:nvPr/>
        </p:nvCxnSpPr>
        <p:spPr>
          <a:xfrm flipV="1">
            <a:off x="6157913" y="1536700"/>
            <a:ext cx="1390650" cy="40132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橢圓 108">
            <a:extLst>
              <a:ext uri="{FF2B5EF4-FFF2-40B4-BE49-F238E27FC236}">
                <a16:creationId xmlns:a16="http://schemas.microsoft.com/office/drawing/2014/main" id="{2A83877F-8B03-5549-82D4-9149361A9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8563" y="1177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5" name="橢圓 109">
            <a:extLst>
              <a:ext uri="{FF2B5EF4-FFF2-40B4-BE49-F238E27FC236}">
                <a16:creationId xmlns:a16="http://schemas.microsoft.com/office/drawing/2014/main" id="{49FA11C3-4B55-8045-A6AB-99F0A6858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7925" y="2973388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6" name="橢圓 116">
            <a:extLst>
              <a:ext uri="{FF2B5EF4-FFF2-40B4-BE49-F238E27FC236}">
                <a16:creationId xmlns:a16="http://schemas.microsoft.com/office/drawing/2014/main" id="{E83DBC56-B7AB-7842-BEAE-1C09D2AEB013}"/>
              </a:ext>
            </a:extLst>
          </p:cNvPr>
          <p:cNvSpPr/>
          <p:nvPr/>
        </p:nvSpPr>
        <p:spPr>
          <a:xfrm>
            <a:off x="446088" y="160338"/>
            <a:ext cx="455612" cy="45561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7" name="橢圓 117">
            <a:extLst>
              <a:ext uri="{FF2B5EF4-FFF2-40B4-BE49-F238E27FC236}">
                <a16:creationId xmlns:a16="http://schemas.microsoft.com/office/drawing/2014/main" id="{ED609599-1FBD-0F4D-9947-0E6BDAD3C075}"/>
              </a:ext>
            </a:extLst>
          </p:cNvPr>
          <p:cNvSpPr/>
          <p:nvPr/>
        </p:nvSpPr>
        <p:spPr>
          <a:xfrm>
            <a:off x="998538" y="131763"/>
            <a:ext cx="455612" cy="4556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8" name="橢圓 118">
            <a:extLst>
              <a:ext uri="{FF2B5EF4-FFF2-40B4-BE49-F238E27FC236}">
                <a16:creationId xmlns:a16="http://schemas.microsoft.com/office/drawing/2014/main" id="{A99872AE-893B-684A-AAE9-984956E49EF8}"/>
              </a:ext>
            </a:extLst>
          </p:cNvPr>
          <p:cNvSpPr/>
          <p:nvPr/>
        </p:nvSpPr>
        <p:spPr>
          <a:xfrm>
            <a:off x="1509713" y="146050"/>
            <a:ext cx="455612" cy="45402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9" name="橢圓 119">
            <a:extLst>
              <a:ext uri="{FF2B5EF4-FFF2-40B4-BE49-F238E27FC236}">
                <a16:creationId xmlns:a16="http://schemas.microsoft.com/office/drawing/2014/main" id="{F81FECD9-D415-8F46-BC0B-E62F4DC8A0DB}"/>
              </a:ext>
            </a:extLst>
          </p:cNvPr>
          <p:cNvSpPr/>
          <p:nvPr/>
        </p:nvSpPr>
        <p:spPr>
          <a:xfrm>
            <a:off x="446088" y="619125"/>
            <a:ext cx="455612" cy="45561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0" name="橢圓 120">
            <a:extLst>
              <a:ext uri="{FF2B5EF4-FFF2-40B4-BE49-F238E27FC236}">
                <a16:creationId xmlns:a16="http://schemas.microsoft.com/office/drawing/2014/main" id="{C6245191-D26A-1240-87EA-412F82B122DF}"/>
              </a:ext>
            </a:extLst>
          </p:cNvPr>
          <p:cNvSpPr/>
          <p:nvPr/>
        </p:nvSpPr>
        <p:spPr>
          <a:xfrm>
            <a:off x="998538" y="590550"/>
            <a:ext cx="455612" cy="455613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1" name="橢圓 121">
            <a:extLst>
              <a:ext uri="{FF2B5EF4-FFF2-40B4-BE49-F238E27FC236}">
                <a16:creationId xmlns:a16="http://schemas.microsoft.com/office/drawing/2014/main" id="{8C40D522-D0EB-6B4F-9344-FB96EB572BCB}"/>
              </a:ext>
            </a:extLst>
          </p:cNvPr>
          <p:cNvSpPr/>
          <p:nvPr/>
        </p:nvSpPr>
        <p:spPr>
          <a:xfrm>
            <a:off x="1509713" y="603250"/>
            <a:ext cx="455612" cy="455613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2" name="橢圓 122">
            <a:extLst>
              <a:ext uri="{FF2B5EF4-FFF2-40B4-BE49-F238E27FC236}">
                <a16:creationId xmlns:a16="http://schemas.microsoft.com/office/drawing/2014/main" id="{4A0A53FD-052F-E34F-94F3-3FBF22BB341F}"/>
              </a:ext>
            </a:extLst>
          </p:cNvPr>
          <p:cNvSpPr/>
          <p:nvPr/>
        </p:nvSpPr>
        <p:spPr>
          <a:xfrm>
            <a:off x="458788" y="1074738"/>
            <a:ext cx="455612" cy="45561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3" name="橢圓 123">
            <a:extLst>
              <a:ext uri="{FF2B5EF4-FFF2-40B4-BE49-F238E27FC236}">
                <a16:creationId xmlns:a16="http://schemas.microsoft.com/office/drawing/2014/main" id="{9F8B6D37-95E7-A645-907F-729282121DC3}"/>
              </a:ext>
            </a:extLst>
          </p:cNvPr>
          <p:cNvSpPr/>
          <p:nvPr/>
        </p:nvSpPr>
        <p:spPr>
          <a:xfrm>
            <a:off x="1011238" y="1046163"/>
            <a:ext cx="455612" cy="455612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4" name="橢圓 124">
            <a:extLst>
              <a:ext uri="{FF2B5EF4-FFF2-40B4-BE49-F238E27FC236}">
                <a16:creationId xmlns:a16="http://schemas.microsoft.com/office/drawing/2014/main" id="{D3BE70A1-8923-A748-BD65-56F23021B7BE}"/>
              </a:ext>
            </a:extLst>
          </p:cNvPr>
          <p:cNvSpPr/>
          <p:nvPr/>
        </p:nvSpPr>
        <p:spPr>
          <a:xfrm>
            <a:off x="1522413" y="1058863"/>
            <a:ext cx="455612" cy="455612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5" name="文字方塊 66">
            <a:extLst>
              <a:ext uri="{FF2B5EF4-FFF2-40B4-BE49-F238E27FC236}">
                <a16:creationId xmlns:a16="http://schemas.microsoft.com/office/drawing/2014/main" id="{327E4FFE-320F-C44D-A639-50421CFDD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5100" y="5761038"/>
            <a:ext cx="2628900" cy="460375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Shared weights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cxnSp>
        <p:nvCxnSpPr>
          <p:cNvPr id="56" name="直線單箭頭接點 71">
            <a:extLst>
              <a:ext uri="{FF2B5EF4-FFF2-40B4-BE49-F238E27FC236}">
                <a16:creationId xmlns:a16="http://schemas.microsoft.com/office/drawing/2014/main" id="{A06CCAFD-432C-B942-9A1B-0D82A9105ECA}"/>
              </a:ext>
            </a:extLst>
          </p:cNvPr>
          <p:cNvCxnSpPr>
            <a:stCxn id="24" idx="3"/>
            <a:endCxn id="45" idx="2"/>
          </p:cNvCxnSpPr>
          <p:nvPr/>
        </p:nvCxnSpPr>
        <p:spPr>
          <a:xfrm>
            <a:off x="6157913" y="749300"/>
            <a:ext cx="1370012" cy="25844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72">
            <a:extLst>
              <a:ext uri="{FF2B5EF4-FFF2-40B4-BE49-F238E27FC236}">
                <a16:creationId xmlns:a16="http://schemas.microsoft.com/office/drawing/2014/main" id="{70AE8B38-FF90-4F4D-80AC-76C87B0BED32}"/>
              </a:ext>
            </a:extLst>
          </p:cNvPr>
          <p:cNvCxnSpPr>
            <a:stCxn id="25" idx="3"/>
            <a:endCxn id="45" idx="2"/>
          </p:cNvCxnSpPr>
          <p:nvPr/>
        </p:nvCxnSpPr>
        <p:spPr>
          <a:xfrm>
            <a:off x="6157913" y="1192213"/>
            <a:ext cx="1370012" cy="2141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73">
            <a:extLst>
              <a:ext uri="{FF2B5EF4-FFF2-40B4-BE49-F238E27FC236}">
                <a16:creationId xmlns:a16="http://schemas.microsoft.com/office/drawing/2014/main" id="{59DA66FC-5F0F-4F49-BCB3-0D8245AFDB65}"/>
              </a:ext>
            </a:extLst>
          </p:cNvPr>
          <p:cNvCxnSpPr>
            <a:stCxn id="26" idx="3"/>
            <a:endCxn id="45" idx="2"/>
          </p:cNvCxnSpPr>
          <p:nvPr/>
        </p:nvCxnSpPr>
        <p:spPr>
          <a:xfrm>
            <a:off x="6157913" y="1654175"/>
            <a:ext cx="1370012" cy="167957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74">
            <a:extLst>
              <a:ext uri="{FF2B5EF4-FFF2-40B4-BE49-F238E27FC236}">
                <a16:creationId xmlns:a16="http://schemas.microsoft.com/office/drawing/2014/main" id="{002F61CC-60E5-0944-B24F-CD6845E36CFD}"/>
              </a:ext>
            </a:extLst>
          </p:cNvPr>
          <p:cNvCxnSpPr>
            <a:endCxn id="45" idx="2"/>
          </p:cNvCxnSpPr>
          <p:nvPr/>
        </p:nvCxnSpPr>
        <p:spPr>
          <a:xfrm>
            <a:off x="6186488" y="2981325"/>
            <a:ext cx="1341437" cy="35242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75">
            <a:extLst>
              <a:ext uri="{FF2B5EF4-FFF2-40B4-BE49-F238E27FC236}">
                <a16:creationId xmlns:a16="http://schemas.microsoft.com/office/drawing/2014/main" id="{60CE3DDF-2DA9-A745-A3E1-1C044D0CC71F}"/>
              </a:ext>
            </a:extLst>
          </p:cNvPr>
          <p:cNvCxnSpPr>
            <a:endCxn id="45" idx="2"/>
          </p:cNvCxnSpPr>
          <p:nvPr/>
        </p:nvCxnSpPr>
        <p:spPr>
          <a:xfrm flipV="1">
            <a:off x="6173788" y="3333750"/>
            <a:ext cx="1354137" cy="12541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76">
            <a:extLst>
              <a:ext uri="{FF2B5EF4-FFF2-40B4-BE49-F238E27FC236}">
                <a16:creationId xmlns:a16="http://schemas.microsoft.com/office/drawing/2014/main" id="{6BE40D10-D382-9540-BDB8-7A277DF36BEB}"/>
              </a:ext>
            </a:extLst>
          </p:cNvPr>
          <p:cNvCxnSpPr>
            <a:endCxn id="45" idx="2"/>
          </p:cNvCxnSpPr>
          <p:nvPr/>
        </p:nvCxnSpPr>
        <p:spPr>
          <a:xfrm flipV="1">
            <a:off x="6173788" y="3333750"/>
            <a:ext cx="1354137" cy="5699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77">
            <a:extLst>
              <a:ext uri="{FF2B5EF4-FFF2-40B4-BE49-F238E27FC236}">
                <a16:creationId xmlns:a16="http://schemas.microsoft.com/office/drawing/2014/main" id="{8C44E5A7-84A0-014D-A83F-E44D342BB480}"/>
              </a:ext>
            </a:extLst>
          </p:cNvPr>
          <p:cNvCxnSpPr>
            <a:stCxn id="32" idx="3"/>
          </p:cNvCxnSpPr>
          <p:nvPr/>
        </p:nvCxnSpPr>
        <p:spPr>
          <a:xfrm flipV="1">
            <a:off x="6157913" y="3360738"/>
            <a:ext cx="1336675" cy="176212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84">
            <a:extLst>
              <a:ext uri="{FF2B5EF4-FFF2-40B4-BE49-F238E27FC236}">
                <a16:creationId xmlns:a16="http://schemas.microsoft.com/office/drawing/2014/main" id="{5E59DE7A-3871-B744-97EA-9FB0239A05C5}"/>
              </a:ext>
            </a:extLst>
          </p:cNvPr>
          <p:cNvCxnSpPr>
            <a:stCxn id="33" idx="3"/>
          </p:cNvCxnSpPr>
          <p:nvPr/>
        </p:nvCxnSpPr>
        <p:spPr>
          <a:xfrm flipV="1">
            <a:off x="6157913" y="3327400"/>
            <a:ext cx="1358900" cy="223837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85">
            <a:extLst>
              <a:ext uri="{FF2B5EF4-FFF2-40B4-BE49-F238E27FC236}">
                <a16:creationId xmlns:a16="http://schemas.microsoft.com/office/drawing/2014/main" id="{D55F9456-7F78-DF46-B488-94894F68BA33}"/>
              </a:ext>
            </a:extLst>
          </p:cNvPr>
          <p:cNvCxnSpPr>
            <a:stCxn id="34" idx="3"/>
          </p:cNvCxnSpPr>
          <p:nvPr/>
        </p:nvCxnSpPr>
        <p:spPr>
          <a:xfrm flipV="1">
            <a:off x="6157913" y="3389313"/>
            <a:ext cx="1343025" cy="263842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53" name="文字方塊 87">
            <a:extLst>
              <a:ext uri="{FF2B5EF4-FFF2-40B4-BE49-F238E27FC236}">
                <a16:creationId xmlns:a16="http://schemas.microsoft.com/office/drawing/2014/main" id="{00B33B21-3DB9-3B40-8F70-6B8B7DE93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" y="4640263"/>
            <a:ext cx="2347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pic>
        <p:nvPicPr>
          <p:cNvPr id="66" name="圖片 86">
            <a:extLst>
              <a:ext uri="{FF2B5EF4-FFF2-40B4-BE49-F238E27FC236}">
                <a16:creationId xmlns:a16="http://schemas.microsoft.com/office/drawing/2014/main" id="{73F9E85B-F96C-DF40-BED0-2DAA5795B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1216025"/>
            <a:ext cx="2230438" cy="2243138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直線單箭頭接點 34">
            <a:extLst>
              <a:ext uri="{FF2B5EF4-FFF2-40B4-BE49-F238E27FC236}">
                <a16:creationId xmlns:a16="http://schemas.microsoft.com/office/drawing/2014/main" id="{0A7F0807-2E7C-9449-9988-6C2E2C699027}"/>
              </a:ext>
            </a:extLst>
          </p:cNvPr>
          <p:cNvCxnSpPr/>
          <p:nvPr/>
        </p:nvCxnSpPr>
        <p:spPr>
          <a:xfrm flipV="1">
            <a:off x="2328863" y="1557338"/>
            <a:ext cx="944562" cy="9334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33">
            <a:extLst>
              <a:ext uri="{FF2B5EF4-FFF2-40B4-BE49-F238E27FC236}">
                <a16:creationId xmlns:a16="http://schemas.microsoft.com/office/drawing/2014/main" id="{C2296A69-46E9-EE4B-AA65-DCDEFFF0739A}"/>
              </a:ext>
            </a:extLst>
          </p:cNvPr>
          <p:cNvCxnSpPr/>
          <p:nvPr/>
        </p:nvCxnSpPr>
        <p:spPr>
          <a:xfrm>
            <a:off x="2022475" y="838200"/>
            <a:ext cx="1250950" cy="685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91">
            <a:extLst>
              <a:ext uri="{FF2B5EF4-FFF2-40B4-BE49-F238E27FC236}">
                <a16:creationId xmlns:a16="http://schemas.microsoft.com/office/drawing/2014/main" id="{60E577F3-B403-0C41-BC41-8E8E7EA96169}"/>
              </a:ext>
            </a:extLst>
          </p:cNvPr>
          <p:cNvSpPr txBox="1"/>
          <p:nvPr/>
        </p:nvSpPr>
        <p:spPr>
          <a:xfrm>
            <a:off x="609600" y="5257800"/>
            <a:ext cx="3483048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Fewer parameters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70" name="文字方塊 92">
            <a:extLst>
              <a:ext uri="{FF2B5EF4-FFF2-40B4-BE49-F238E27FC236}">
                <a16:creationId xmlns:a16="http://schemas.microsoft.com/office/drawing/2014/main" id="{B5E085FB-0BD7-B14E-9360-9AF4A5D221B9}"/>
              </a:ext>
            </a:extLst>
          </p:cNvPr>
          <p:cNvSpPr txBox="1"/>
          <p:nvPr/>
        </p:nvSpPr>
        <p:spPr>
          <a:xfrm>
            <a:off x="629478" y="5937959"/>
            <a:ext cx="3485322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Even fewer parameters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29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標題 1">
            <a:extLst>
              <a:ext uri="{FF2B5EF4-FFF2-40B4-BE49-F238E27FC236}">
                <a16:creationId xmlns:a16="http://schemas.microsoft.com/office/drawing/2014/main" id="{633BDD1C-2405-8A4E-AB7C-68B39348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The whole CNN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pSp>
        <p:nvGrpSpPr>
          <p:cNvPr id="27650" name="群組 3">
            <a:extLst>
              <a:ext uri="{FF2B5EF4-FFF2-40B4-BE49-F238E27FC236}">
                <a16:creationId xmlns:a16="http://schemas.microsoft.com/office/drawing/2014/main" id="{45FE4B25-C8E9-B141-9CDE-44985885492E}"/>
              </a:ext>
            </a:extLst>
          </p:cNvPr>
          <p:cNvGrpSpPr>
            <a:grpSpLocks/>
          </p:cNvGrpSpPr>
          <p:nvPr/>
        </p:nvGrpSpPr>
        <p:grpSpPr bwMode="auto">
          <a:xfrm>
            <a:off x="749300" y="2274888"/>
            <a:ext cx="2906713" cy="3200400"/>
            <a:chOff x="-1626455" y="3999117"/>
            <a:chExt cx="2906568" cy="3201477"/>
          </a:xfrm>
        </p:grpSpPr>
        <p:pic>
          <p:nvPicPr>
            <p:cNvPr id="27678" name="圖片 4">
              <a:extLst>
                <a:ext uri="{FF2B5EF4-FFF2-40B4-BE49-F238E27FC236}">
                  <a16:creationId xmlns:a16="http://schemas.microsoft.com/office/drawing/2014/main" id="{06A22221-D974-3F47-8C4C-AB95E315C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>
              <a:extLst>
                <a:ext uri="{FF2B5EF4-FFF2-40B4-BE49-F238E27FC236}">
                  <a16:creationId xmlns:a16="http://schemas.microsoft.com/office/drawing/2014/main" id="{E4758C2F-BA51-964F-B0EE-74EABE9736A9}"/>
                </a:ext>
              </a:extLst>
            </p:cNvPr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2000" dirty="0">
                  <a:solidFill>
                    <a:srgbClr val="000000"/>
                  </a:solidFill>
                </a:rPr>
                <a:t>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7652" name="文字方塊 8">
            <a:extLst>
              <a:ext uri="{FF2B5EF4-FFF2-40B4-BE49-F238E27FC236}">
                <a16:creationId xmlns:a16="http://schemas.microsoft.com/office/drawing/2014/main" id="{0A653D11-BCE5-EA43-83C2-2DA809D57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938" y="1706563"/>
            <a:ext cx="2046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cat dog ……</a:t>
            </a:r>
            <a:endParaRPr lang="zh-TW" altLang="en-US"/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FBD1A0C7-8CF8-7D44-8A6A-4FF4C8776A65}"/>
              </a:ext>
            </a:extLst>
          </p:cNvPr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tx1"/>
                </a:solidFill>
              </a:rPr>
              <a:t>Convolution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矩形 12">
            <a:extLst>
              <a:ext uri="{FF2B5EF4-FFF2-40B4-BE49-F238E27FC236}">
                <a16:creationId xmlns:a16="http://schemas.microsoft.com/office/drawing/2014/main" id="{6FD5937F-9107-EC40-952B-132C78E05B51}"/>
              </a:ext>
            </a:extLst>
          </p:cNvPr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2" name="矩形 13">
            <a:extLst>
              <a:ext uri="{FF2B5EF4-FFF2-40B4-BE49-F238E27FC236}">
                <a16:creationId xmlns:a16="http://schemas.microsoft.com/office/drawing/2014/main" id="{3D4B9F09-5D5D-F742-8710-86C71EC93FAA}"/>
              </a:ext>
            </a:extLst>
          </p:cNvPr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15378DE0-D0C0-214E-B57E-8FC1926C818B}"/>
              </a:ext>
            </a:extLst>
          </p:cNvPr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文字方塊 15">
            <a:extLst>
              <a:ext uri="{FF2B5EF4-FFF2-40B4-BE49-F238E27FC236}">
                <a16:creationId xmlns:a16="http://schemas.microsoft.com/office/drawing/2014/main" id="{19D5F95E-B791-A149-A134-37D89B241B57}"/>
              </a:ext>
            </a:extLst>
          </p:cNvPr>
          <p:cNvSpPr txBox="1"/>
          <p:nvPr/>
        </p:nvSpPr>
        <p:spPr>
          <a:xfrm>
            <a:off x="3324218" y="6055666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5" name="向下箭號 11">
            <a:extLst>
              <a:ext uri="{FF2B5EF4-FFF2-40B4-BE49-F238E27FC236}">
                <a16:creationId xmlns:a16="http://schemas.microsoft.com/office/drawing/2014/main" id="{BBC885F8-0023-6246-B8B4-E49EE9297848}"/>
              </a:ext>
            </a:extLst>
          </p:cNvPr>
          <p:cNvSpPr/>
          <p:nvPr/>
        </p:nvSpPr>
        <p:spPr>
          <a:xfrm>
            <a:off x="5868988" y="145097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下箭號 17">
            <a:extLst>
              <a:ext uri="{FF2B5EF4-FFF2-40B4-BE49-F238E27FC236}">
                <a16:creationId xmlns:a16="http://schemas.microsoft.com/office/drawing/2014/main" id="{6878BAFA-1E44-1841-AF83-46423B351F18}"/>
              </a:ext>
            </a:extLst>
          </p:cNvPr>
          <p:cNvSpPr/>
          <p:nvPr/>
        </p:nvSpPr>
        <p:spPr>
          <a:xfrm>
            <a:off x="5868988" y="256222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向下箭號 18">
            <a:extLst>
              <a:ext uri="{FF2B5EF4-FFF2-40B4-BE49-F238E27FC236}">
                <a16:creationId xmlns:a16="http://schemas.microsoft.com/office/drawing/2014/main" id="{A7DA66FD-0FF2-DE4C-9563-90A69C949110}"/>
              </a:ext>
            </a:extLst>
          </p:cNvPr>
          <p:cNvSpPr/>
          <p:nvPr/>
        </p:nvSpPr>
        <p:spPr>
          <a:xfrm>
            <a:off x="5868988" y="365442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向下箭號 19">
            <a:extLst>
              <a:ext uri="{FF2B5EF4-FFF2-40B4-BE49-F238E27FC236}">
                <a16:creationId xmlns:a16="http://schemas.microsoft.com/office/drawing/2014/main" id="{7CF474B5-9756-AA45-BE00-A95EC479E4EB}"/>
              </a:ext>
            </a:extLst>
          </p:cNvPr>
          <p:cNvSpPr/>
          <p:nvPr/>
        </p:nvSpPr>
        <p:spPr>
          <a:xfrm>
            <a:off x="5868988" y="468947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右彎箭號 16">
            <a:extLst>
              <a:ext uri="{FF2B5EF4-FFF2-40B4-BE49-F238E27FC236}">
                <a16:creationId xmlns:a16="http://schemas.microsoft.com/office/drawing/2014/main" id="{06A5FA40-D418-B64E-BC50-1EB85745B13E}"/>
              </a:ext>
            </a:extLst>
          </p:cNvPr>
          <p:cNvSpPr/>
          <p:nvPr/>
        </p:nvSpPr>
        <p:spPr>
          <a:xfrm rot="10800000">
            <a:off x="4881563" y="5753100"/>
            <a:ext cx="1377950" cy="75247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右彎箭號 21">
            <a:extLst>
              <a:ext uri="{FF2B5EF4-FFF2-40B4-BE49-F238E27FC236}">
                <a16:creationId xmlns:a16="http://schemas.microsoft.com/office/drawing/2014/main" id="{61717879-6261-D740-B0B6-096725E8C6B7}"/>
              </a:ext>
            </a:extLst>
          </p:cNvPr>
          <p:cNvSpPr/>
          <p:nvPr/>
        </p:nvSpPr>
        <p:spPr>
          <a:xfrm rot="16200000">
            <a:off x="2154237" y="5340351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7674" name="文字方塊 20">
            <a:extLst>
              <a:ext uri="{FF2B5EF4-FFF2-40B4-BE49-F238E27FC236}">
                <a16:creationId xmlns:a16="http://schemas.microsoft.com/office/drawing/2014/main" id="{2E27778E-6E04-3E4A-98C0-83974723C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4738" y="3414713"/>
            <a:ext cx="169068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Can repeat many times</a:t>
            </a:r>
            <a:endParaRPr lang="zh-TW" altLang="en-US"/>
          </a:p>
        </p:txBody>
      </p:sp>
      <p:sp>
        <p:nvSpPr>
          <p:cNvPr id="22" name="左大括弧 22">
            <a:extLst>
              <a:ext uri="{FF2B5EF4-FFF2-40B4-BE49-F238E27FC236}">
                <a16:creationId xmlns:a16="http://schemas.microsoft.com/office/drawing/2014/main" id="{BBFC2FB7-78C2-294A-B949-6286FEFECD42}"/>
              </a:ext>
            </a:extLst>
          </p:cNvPr>
          <p:cNvSpPr/>
          <p:nvPr/>
        </p:nvSpPr>
        <p:spPr>
          <a:xfrm flipH="1">
            <a:off x="7026275" y="1806575"/>
            <a:ext cx="334963" cy="4048125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3" name="矩形 23">
            <a:extLst>
              <a:ext uri="{FF2B5EF4-FFF2-40B4-BE49-F238E27FC236}">
                <a16:creationId xmlns:a16="http://schemas.microsoft.com/office/drawing/2014/main" id="{1D274D6B-BE8B-5C4C-99A8-423724D85851}"/>
              </a:ext>
            </a:extLst>
          </p:cNvPr>
          <p:cNvSpPr/>
          <p:nvPr/>
        </p:nvSpPr>
        <p:spPr>
          <a:xfrm>
            <a:off x="5168900" y="2976563"/>
            <a:ext cx="1857375" cy="6969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矩形 25">
            <a:extLst>
              <a:ext uri="{FF2B5EF4-FFF2-40B4-BE49-F238E27FC236}">
                <a16:creationId xmlns:a16="http://schemas.microsoft.com/office/drawing/2014/main" id="{46817824-DF71-7649-9021-775A13F3EF09}"/>
              </a:ext>
            </a:extLst>
          </p:cNvPr>
          <p:cNvSpPr/>
          <p:nvPr/>
        </p:nvSpPr>
        <p:spPr>
          <a:xfrm>
            <a:off x="5168900" y="5080000"/>
            <a:ext cx="1857375" cy="6969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23E39-575D-124E-B1DC-9B6983E1D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57845"/>
            <a:ext cx="2043896" cy="135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80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11">
            <a:extLst>
              <a:ext uri="{FF2B5EF4-FFF2-40B4-BE49-F238E27FC236}">
                <a16:creationId xmlns:a16="http://schemas.microsoft.com/office/drawing/2014/main" id="{1C4C8974-C0C1-F140-88EC-C316D69C1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3284538"/>
            <a:ext cx="719138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6" name="橢圓 12">
            <a:extLst>
              <a:ext uri="{FF2B5EF4-FFF2-40B4-BE49-F238E27FC236}">
                <a16:creationId xmlns:a16="http://schemas.microsoft.com/office/drawing/2014/main" id="{E6B3802C-48C7-1249-BEA0-D17B76579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32845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7" name="橢圓 13">
            <a:extLst>
              <a:ext uri="{FF2B5EF4-FFF2-40B4-BE49-F238E27FC236}">
                <a16:creationId xmlns:a16="http://schemas.microsoft.com/office/drawing/2014/main" id="{6BB46CF9-F705-444A-989B-EC9A9EF5B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688" y="32845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8" name="橢圓 14">
            <a:extLst>
              <a:ext uri="{FF2B5EF4-FFF2-40B4-BE49-F238E27FC236}">
                <a16:creationId xmlns:a16="http://schemas.microsoft.com/office/drawing/2014/main" id="{C14BB399-AE7B-A540-B7E5-3CC8598F2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063" y="32845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9" name="橢圓 15">
            <a:extLst>
              <a:ext uri="{FF2B5EF4-FFF2-40B4-BE49-F238E27FC236}">
                <a16:creationId xmlns:a16="http://schemas.microsoft.com/office/drawing/2014/main" id="{66EA8E0C-5296-464E-8147-4F04F5FFE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4084638"/>
            <a:ext cx="719138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0" name="橢圓 16">
            <a:extLst>
              <a:ext uri="{FF2B5EF4-FFF2-40B4-BE49-F238E27FC236}">
                <a16:creationId xmlns:a16="http://schemas.microsoft.com/office/drawing/2014/main" id="{C32E9AEF-46DF-A745-810F-3F36F8DB2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40846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17">
            <a:extLst>
              <a:ext uri="{FF2B5EF4-FFF2-40B4-BE49-F238E27FC236}">
                <a16:creationId xmlns:a16="http://schemas.microsoft.com/office/drawing/2014/main" id="{13696A99-E1BA-CD41-A057-FCD9B6FAD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688" y="40846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橢圓 18">
            <a:extLst>
              <a:ext uri="{FF2B5EF4-FFF2-40B4-BE49-F238E27FC236}">
                <a16:creationId xmlns:a16="http://schemas.microsoft.com/office/drawing/2014/main" id="{F8361399-B4A8-4E43-900B-70C8C000B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063" y="40846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" name="橢圓 19">
            <a:extLst>
              <a:ext uri="{FF2B5EF4-FFF2-40B4-BE49-F238E27FC236}">
                <a16:creationId xmlns:a16="http://schemas.microsoft.com/office/drawing/2014/main" id="{7586242A-5A25-4445-88E0-9F52A9D99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4943475"/>
            <a:ext cx="719138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4" name="橢圓 20">
            <a:extLst>
              <a:ext uri="{FF2B5EF4-FFF2-40B4-BE49-F238E27FC236}">
                <a16:creationId xmlns:a16="http://schemas.microsoft.com/office/drawing/2014/main" id="{9B91766F-8BA4-1244-B8DB-0B701A689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494347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5" name="橢圓 21">
            <a:extLst>
              <a:ext uri="{FF2B5EF4-FFF2-40B4-BE49-F238E27FC236}">
                <a16:creationId xmlns:a16="http://schemas.microsoft.com/office/drawing/2014/main" id="{511FE582-9289-864C-AB68-8E6B98A10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688" y="49434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6" name="橢圓 22">
            <a:extLst>
              <a:ext uri="{FF2B5EF4-FFF2-40B4-BE49-F238E27FC236}">
                <a16:creationId xmlns:a16="http://schemas.microsoft.com/office/drawing/2014/main" id="{A1E6A535-456E-BC4C-946C-1B6687A1A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063" y="49434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7" name="橢圓 23">
            <a:extLst>
              <a:ext uri="{FF2B5EF4-FFF2-40B4-BE49-F238E27FC236}">
                <a16:creationId xmlns:a16="http://schemas.microsoft.com/office/drawing/2014/main" id="{233C97DE-46A2-5941-9A1D-DD654EAA9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5743575"/>
            <a:ext cx="719138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8" name="橢圓 24">
            <a:extLst>
              <a:ext uri="{FF2B5EF4-FFF2-40B4-BE49-F238E27FC236}">
                <a16:creationId xmlns:a16="http://schemas.microsoft.com/office/drawing/2014/main" id="{1ABD253E-C65B-6748-82D8-8B2C8DF5B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574357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9" name="橢圓 25">
            <a:extLst>
              <a:ext uri="{FF2B5EF4-FFF2-40B4-BE49-F238E27FC236}">
                <a16:creationId xmlns:a16="http://schemas.microsoft.com/office/drawing/2014/main" id="{2A028239-4254-2B4F-948F-03601A8AB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688" y="57435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0" name="橢圓 26">
            <a:extLst>
              <a:ext uri="{FF2B5EF4-FFF2-40B4-BE49-F238E27FC236}">
                <a16:creationId xmlns:a16="http://schemas.microsoft.com/office/drawing/2014/main" id="{3947EFE4-4754-FF4D-A59A-8CB719694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063" y="57435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graphicFrame>
        <p:nvGraphicFramePr>
          <p:cNvPr id="21" name="表格 34">
            <a:extLst>
              <a:ext uri="{FF2B5EF4-FFF2-40B4-BE49-F238E27FC236}">
                <a16:creationId xmlns:a16="http://schemas.microsoft.com/office/drawing/2014/main" id="{29B77010-6C1F-C843-B5EB-07F132B394AA}"/>
              </a:ext>
            </a:extLst>
          </p:cNvPr>
          <p:cNvGraphicFramePr>
            <a:graphicFrameLocks noGrp="1"/>
          </p:cNvGraphicFramePr>
          <p:nvPr/>
        </p:nvGraphicFramePr>
        <p:xfrm>
          <a:off x="5711825" y="161766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文字方塊 35">
            <a:extLst>
              <a:ext uri="{FF2B5EF4-FFF2-40B4-BE49-F238E27FC236}">
                <a16:creationId xmlns:a16="http://schemas.microsoft.com/office/drawing/2014/main" id="{1EEEFB55-28A2-FF48-A372-603514431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900" y="2085975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sp>
        <p:nvSpPr>
          <p:cNvPr id="23" name="橢圓 41">
            <a:extLst>
              <a:ext uri="{FF2B5EF4-FFF2-40B4-BE49-F238E27FC236}">
                <a16:creationId xmlns:a16="http://schemas.microsoft.com/office/drawing/2014/main" id="{1F145D81-DB43-F64F-96BF-37E567C1E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25" y="33543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4" name="橢圓 42">
            <a:extLst>
              <a:ext uri="{FF2B5EF4-FFF2-40B4-BE49-F238E27FC236}">
                <a16:creationId xmlns:a16="http://schemas.microsoft.com/office/drawing/2014/main" id="{C87B169B-293A-1442-A9C4-8FEDAB339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0" y="33543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5" name="橢圓 43">
            <a:extLst>
              <a:ext uri="{FF2B5EF4-FFF2-40B4-BE49-F238E27FC236}">
                <a16:creationId xmlns:a16="http://schemas.microsoft.com/office/drawing/2014/main" id="{12DF6021-9B37-094E-B601-5AB6725A9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33543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6" name="橢圓 44">
            <a:extLst>
              <a:ext uri="{FF2B5EF4-FFF2-40B4-BE49-F238E27FC236}">
                <a16:creationId xmlns:a16="http://schemas.microsoft.com/office/drawing/2014/main" id="{950ABF07-5FD9-D740-8C8D-9FCC221E5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33543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7" name="橢圓 45">
            <a:extLst>
              <a:ext uri="{FF2B5EF4-FFF2-40B4-BE49-F238E27FC236}">
                <a16:creationId xmlns:a16="http://schemas.microsoft.com/office/drawing/2014/main" id="{9F52EA5B-FED2-C84C-A37F-449C7D38D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25" y="41544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8" name="橢圓 46">
            <a:extLst>
              <a:ext uri="{FF2B5EF4-FFF2-40B4-BE49-F238E27FC236}">
                <a16:creationId xmlns:a16="http://schemas.microsoft.com/office/drawing/2014/main" id="{4084FA18-864D-5A42-99D2-05004C538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0" y="41544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9" name="橢圓 47">
            <a:extLst>
              <a:ext uri="{FF2B5EF4-FFF2-40B4-BE49-F238E27FC236}">
                <a16:creationId xmlns:a16="http://schemas.microsoft.com/office/drawing/2014/main" id="{47514495-86B1-C148-9F2A-C22DF32D3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41544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0" name="橢圓 48">
            <a:extLst>
              <a:ext uri="{FF2B5EF4-FFF2-40B4-BE49-F238E27FC236}">
                <a16:creationId xmlns:a16="http://schemas.microsoft.com/office/drawing/2014/main" id="{3DF0C741-FDFF-8E4C-AA87-93EE74433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41544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1" name="橢圓 49">
            <a:extLst>
              <a:ext uri="{FF2B5EF4-FFF2-40B4-BE49-F238E27FC236}">
                <a16:creationId xmlns:a16="http://schemas.microsoft.com/office/drawing/2014/main" id="{70CE97C9-D3BF-5B42-9751-708020E4A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25" y="50117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2" name="橢圓 50">
            <a:extLst>
              <a:ext uri="{FF2B5EF4-FFF2-40B4-BE49-F238E27FC236}">
                <a16:creationId xmlns:a16="http://schemas.microsoft.com/office/drawing/2014/main" id="{7AE72685-73F4-AD40-8044-CC9F0F44A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0" y="50117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3" name="橢圓 51">
            <a:extLst>
              <a:ext uri="{FF2B5EF4-FFF2-40B4-BE49-F238E27FC236}">
                <a16:creationId xmlns:a16="http://schemas.microsoft.com/office/drawing/2014/main" id="{97398513-B8C8-774C-BF9F-AD2B57106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50117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4" name="橢圓 52">
            <a:extLst>
              <a:ext uri="{FF2B5EF4-FFF2-40B4-BE49-F238E27FC236}">
                <a16:creationId xmlns:a16="http://schemas.microsoft.com/office/drawing/2014/main" id="{C4318B72-27F9-4149-9DA5-75189758F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50117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5" name="橢圓 53">
            <a:extLst>
              <a:ext uri="{FF2B5EF4-FFF2-40B4-BE49-F238E27FC236}">
                <a16:creationId xmlns:a16="http://schemas.microsoft.com/office/drawing/2014/main" id="{97B42BA3-5542-1941-8CBD-E3F7DC284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25" y="58118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6" name="橢圓 54">
            <a:extLst>
              <a:ext uri="{FF2B5EF4-FFF2-40B4-BE49-F238E27FC236}">
                <a16:creationId xmlns:a16="http://schemas.microsoft.com/office/drawing/2014/main" id="{94383F26-E99B-E64C-8BD6-10E9443BE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0" y="58118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7" name="橢圓 55">
            <a:extLst>
              <a:ext uri="{FF2B5EF4-FFF2-40B4-BE49-F238E27FC236}">
                <a16:creationId xmlns:a16="http://schemas.microsoft.com/office/drawing/2014/main" id="{7238A858-05E4-C344-91BD-AC1BE1E76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58118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-4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8" name="橢圓 56">
            <a:extLst>
              <a:ext uri="{FF2B5EF4-FFF2-40B4-BE49-F238E27FC236}">
                <a16:creationId xmlns:a16="http://schemas.microsoft.com/office/drawing/2014/main" id="{A4AEC95D-ADC2-B847-91E2-213D1ACE9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58118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graphicFrame>
        <p:nvGraphicFramePr>
          <p:cNvPr id="39" name="表格 57">
            <a:extLst>
              <a:ext uri="{FF2B5EF4-FFF2-40B4-BE49-F238E27FC236}">
                <a16:creationId xmlns:a16="http://schemas.microsoft.com/office/drawing/2014/main" id="{0780A028-64ED-0B44-A903-395D197F66CA}"/>
              </a:ext>
            </a:extLst>
          </p:cNvPr>
          <p:cNvGraphicFramePr>
            <a:graphicFrameLocks noGrp="1"/>
          </p:cNvGraphicFramePr>
          <p:nvPr/>
        </p:nvGraphicFramePr>
        <p:xfrm>
          <a:off x="1706563" y="161766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文字方塊 58">
            <a:extLst>
              <a:ext uri="{FF2B5EF4-FFF2-40B4-BE49-F238E27FC236}">
                <a16:creationId xmlns:a16="http://schemas.microsoft.com/office/drawing/2014/main" id="{45A8A81D-19C6-0B49-B92E-2AD2F11CF4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8988" y="207168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41" name="矩形 2">
            <a:extLst>
              <a:ext uri="{FF2B5EF4-FFF2-40B4-BE49-F238E27FC236}">
                <a16:creationId xmlns:a16="http://schemas.microsoft.com/office/drawing/2014/main" id="{ACAE4A41-B2BC-BC47-A52E-2776E3BE206C}"/>
              </a:ext>
            </a:extLst>
          </p:cNvPr>
          <p:cNvSpPr/>
          <p:nvPr/>
        </p:nvSpPr>
        <p:spPr>
          <a:xfrm>
            <a:off x="895350" y="3284538"/>
            <a:ext cx="1562100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2" name="矩形 67">
            <a:extLst>
              <a:ext uri="{FF2B5EF4-FFF2-40B4-BE49-F238E27FC236}">
                <a16:creationId xmlns:a16="http://schemas.microsoft.com/office/drawing/2014/main" id="{A399C952-FEFE-0849-BD12-1095E0182242}"/>
              </a:ext>
            </a:extLst>
          </p:cNvPr>
          <p:cNvSpPr/>
          <p:nvPr/>
        </p:nvSpPr>
        <p:spPr>
          <a:xfrm>
            <a:off x="2579688" y="3284538"/>
            <a:ext cx="1560512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3" name="矩形 68">
            <a:extLst>
              <a:ext uri="{FF2B5EF4-FFF2-40B4-BE49-F238E27FC236}">
                <a16:creationId xmlns:a16="http://schemas.microsoft.com/office/drawing/2014/main" id="{CA16A530-0286-1640-BA28-12A7B542AF97}"/>
              </a:ext>
            </a:extLst>
          </p:cNvPr>
          <p:cNvSpPr/>
          <p:nvPr/>
        </p:nvSpPr>
        <p:spPr>
          <a:xfrm>
            <a:off x="895350" y="4940300"/>
            <a:ext cx="1562100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4" name="矩形 69">
            <a:extLst>
              <a:ext uri="{FF2B5EF4-FFF2-40B4-BE49-F238E27FC236}">
                <a16:creationId xmlns:a16="http://schemas.microsoft.com/office/drawing/2014/main" id="{3CF5B38F-AD83-E242-84BC-CF6ADFA107B4}"/>
              </a:ext>
            </a:extLst>
          </p:cNvPr>
          <p:cNvSpPr/>
          <p:nvPr/>
        </p:nvSpPr>
        <p:spPr>
          <a:xfrm>
            <a:off x="2579688" y="4940300"/>
            <a:ext cx="1560512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5" name="矩形 70">
            <a:extLst>
              <a:ext uri="{FF2B5EF4-FFF2-40B4-BE49-F238E27FC236}">
                <a16:creationId xmlns:a16="http://schemas.microsoft.com/office/drawing/2014/main" id="{B33434C3-723F-CA4F-8B1B-99174B9298BF}"/>
              </a:ext>
            </a:extLst>
          </p:cNvPr>
          <p:cNvSpPr/>
          <p:nvPr/>
        </p:nvSpPr>
        <p:spPr>
          <a:xfrm>
            <a:off x="5064125" y="3325813"/>
            <a:ext cx="1562100" cy="151923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6" name="矩形 71">
            <a:extLst>
              <a:ext uri="{FF2B5EF4-FFF2-40B4-BE49-F238E27FC236}">
                <a16:creationId xmlns:a16="http://schemas.microsoft.com/office/drawing/2014/main" id="{E2C385BB-2F93-5A4E-ACAD-ADCA8A3A4B27}"/>
              </a:ext>
            </a:extLst>
          </p:cNvPr>
          <p:cNvSpPr/>
          <p:nvPr/>
        </p:nvSpPr>
        <p:spPr>
          <a:xfrm>
            <a:off x="6748463" y="3325813"/>
            <a:ext cx="1560512" cy="151923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7" name="矩形 72">
            <a:extLst>
              <a:ext uri="{FF2B5EF4-FFF2-40B4-BE49-F238E27FC236}">
                <a16:creationId xmlns:a16="http://schemas.microsoft.com/office/drawing/2014/main" id="{4B092927-836A-CA49-AE45-9238FA316D2B}"/>
              </a:ext>
            </a:extLst>
          </p:cNvPr>
          <p:cNvSpPr/>
          <p:nvPr/>
        </p:nvSpPr>
        <p:spPr>
          <a:xfrm>
            <a:off x="5064125" y="4981575"/>
            <a:ext cx="1562100" cy="151923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8" name="矩形 73">
            <a:extLst>
              <a:ext uri="{FF2B5EF4-FFF2-40B4-BE49-F238E27FC236}">
                <a16:creationId xmlns:a16="http://schemas.microsoft.com/office/drawing/2014/main" id="{FFF81767-322A-3748-9E73-862FD7315FB9}"/>
              </a:ext>
            </a:extLst>
          </p:cNvPr>
          <p:cNvSpPr/>
          <p:nvPr/>
        </p:nvSpPr>
        <p:spPr>
          <a:xfrm>
            <a:off x="6748463" y="4981575"/>
            <a:ext cx="1560512" cy="151923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E5922-DCBC-4543-B739-21B8F5B23517}"/>
              </a:ext>
            </a:extLst>
          </p:cNvPr>
          <p:cNvSpPr txBox="1"/>
          <p:nvPr/>
        </p:nvSpPr>
        <p:spPr>
          <a:xfrm>
            <a:off x="2231136" y="274320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B00FE"/>
                </a:solidFill>
              </a:rPr>
              <a:t>Max Pooling </a:t>
            </a:r>
          </a:p>
        </p:txBody>
      </p:sp>
    </p:spTree>
    <p:extLst>
      <p:ext uri="{BB962C8B-B14F-4D97-AF65-F5344CB8AC3E}">
        <p14:creationId xmlns:p14="http://schemas.microsoft.com/office/powerpoint/2010/main" val="4931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9" grpId="0" animBg="1"/>
      <p:bldP spid="29" grpId="1" animBg="1"/>
      <p:bldP spid="30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38" grpId="0" animBg="1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標題 1">
            <a:extLst>
              <a:ext uri="{FF2B5EF4-FFF2-40B4-BE49-F238E27FC236}">
                <a16:creationId xmlns:a16="http://schemas.microsoft.com/office/drawing/2014/main" id="{E7527D3B-FEDB-4D48-93DF-CBD218F0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Max Pooling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69BB7ECB-897D-E745-9EB1-1B49CC41E41C}"/>
              </a:ext>
            </a:extLst>
          </p:cNvPr>
          <p:cNvGraphicFramePr>
            <a:graphicFrameLocks/>
          </p:cNvGraphicFramePr>
          <p:nvPr/>
        </p:nvGraphicFramePr>
        <p:xfrm>
          <a:off x="338138" y="2503488"/>
          <a:ext cx="287496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797" name="文字方塊 4">
            <a:extLst>
              <a:ext uri="{FF2B5EF4-FFF2-40B4-BE49-F238E27FC236}">
                <a16:creationId xmlns:a16="http://schemas.microsoft.com/office/drawing/2014/main" id="{E1B7B060-2CDC-CD46-96D4-18B8CD135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663" y="5492750"/>
            <a:ext cx="2347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7" name="橢圓 5">
            <a:extLst>
              <a:ext uri="{FF2B5EF4-FFF2-40B4-BE49-F238E27FC236}">
                <a16:creationId xmlns:a16="http://schemas.microsoft.com/office/drawing/2014/main" id="{9E7B0E21-F14A-4C4F-8583-44E3AB171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238" y="308610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8" name="橢圓 6">
            <a:extLst>
              <a:ext uri="{FF2B5EF4-FFF2-40B4-BE49-F238E27FC236}">
                <a16:creationId xmlns:a16="http://schemas.microsoft.com/office/drawing/2014/main" id="{BC0B3C47-632B-1A48-8AD8-5B27D3040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788" y="308610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9" name="橢圓 7">
            <a:extLst>
              <a:ext uri="{FF2B5EF4-FFF2-40B4-BE49-F238E27FC236}">
                <a16:creationId xmlns:a16="http://schemas.microsoft.com/office/drawing/2014/main" id="{1A27CFF1-D832-5A4B-8701-06CBDAB07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0788" y="4195763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0" name="橢圓 8">
            <a:extLst>
              <a:ext uri="{FF2B5EF4-FFF2-40B4-BE49-F238E27FC236}">
                <a16:creationId xmlns:a16="http://schemas.microsoft.com/office/drawing/2014/main" id="{B3316F2A-AD74-774D-AE6A-07A32542D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238" y="4195763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9">
            <a:extLst>
              <a:ext uri="{FF2B5EF4-FFF2-40B4-BE49-F238E27FC236}">
                <a16:creationId xmlns:a16="http://schemas.microsoft.com/office/drawing/2014/main" id="{1B4BFE98-B657-1C4E-8164-2D3DF8080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3303588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橢圓 10">
            <a:extLst>
              <a:ext uri="{FF2B5EF4-FFF2-40B4-BE49-F238E27FC236}">
                <a16:creationId xmlns:a16="http://schemas.microsoft.com/office/drawing/2014/main" id="{C58E26E3-BE1F-E04C-8E11-EE1FD7E19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4625" y="3281363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" name="橢圓 11">
            <a:extLst>
              <a:ext uri="{FF2B5EF4-FFF2-40B4-BE49-F238E27FC236}">
                <a16:creationId xmlns:a16="http://schemas.microsoft.com/office/drawing/2014/main" id="{CBCC226A-CF88-B64B-80A3-9F84DFFAC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4625" y="4352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4" name="橢圓 12">
            <a:extLst>
              <a:ext uri="{FF2B5EF4-FFF2-40B4-BE49-F238E27FC236}">
                <a16:creationId xmlns:a16="http://schemas.microsoft.com/office/drawing/2014/main" id="{E8CF58F1-B58D-AB42-9D07-306A5A813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438" y="43545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1806" name="文字方塊 13">
            <a:extLst>
              <a:ext uri="{FF2B5EF4-FFF2-40B4-BE49-F238E27FC236}">
                <a16:creationId xmlns:a16="http://schemas.microsoft.com/office/drawing/2014/main" id="{84CBF670-CD67-3849-8C42-A2B4CF15D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6200" y="5186363"/>
            <a:ext cx="2346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2 x 2 image</a:t>
            </a:r>
            <a:endParaRPr lang="zh-TW" altLang="en-US"/>
          </a:p>
        </p:txBody>
      </p:sp>
      <p:sp>
        <p:nvSpPr>
          <p:cNvPr id="16" name="文字方塊 14">
            <a:extLst>
              <a:ext uri="{FF2B5EF4-FFF2-40B4-BE49-F238E27FC236}">
                <a16:creationId xmlns:a16="http://schemas.microsoft.com/office/drawing/2014/main" id="{329A56F1-7B2F-1A4F-9C44-4CAF9534B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7313" y="5699125"/>
            <a:ext cx="226695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>
                <a:solidFill>
                  <a:srgbClr val="0000FF"/>
                </a:solidFill>
              </a:rPr>
              <a:t>Each filter </a:t>
            </a:r>
          </a:p>
          <a:p>
            <a:pPr algn="ctr" eaLnBrk="1" hangingPunct="1"/>
            <a:r>
              <a:rPr lang="en-US" altLang="zh-TW" sz="2800">
                <a:solidFill>
                  <a:srgbClr val="0000FF"/>
                </a:solidFill>
              </a:rPr>
              <a:t>is a channel</a:t>
            </a:r>
            <a:endParaRPr lang="zh-TW" altLang="en-US" sz="2800">
              <a:solidFill>
                <a:srgbClr val="0000FF"/>
              </a:solidFill>
            </a:endParaRPr>
          </a:p>
        </p:txBody>
      </p:sp>
      <p:sp>
        <p:nvSpPr>
          <p:cNvPr id="17" name="向右箭號 15">
            <a:extLst>
              <a:ext uri="{FF2B5EF4-FFF2-40B4-BE49-F238E27FC236}">
                <a16:creationId xmlns:a16="http://schemas.microsoft.com/office/drawing/2014/main" id="{E514C62B-C70E-A341-AFBF-E93E9E7008B7}"/>
              </a:ext>
            </a:extLst>
          </p:cNvPr>
          <p:cNvSpPr/>
          <p:nvPr/>
        </p:nvSpPr>
        <p:spPr>
          <a:xfrm>
            <a:off x="3152775" y="2728913"/>
            <a:ext cx="858838" cy="8477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476EBFA-F1F8-2E4B-83B1-EEFB6B0F1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7313" y="1957388"/>
            <a:ext cx="227965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New image </a:t>
            </a:r>
          </a:p>
          <a:p>
            <a:pPr algn="ctr" eaLnBrk="1" hangingPunct="1"/>
            <a:r>
              <a:rPr lang="en-US" altLang="zh-TW" sz="2800"/>
              <a:t>but smaller</a:t>
            </a:r>
            <a:endParaRPr lang="zh-TW" altLang="en-US" sz="280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ED89BD2-5C7A-324C-84A2-497BFE8A86DC}"/>
              </a:ext>
            </a:extLst>
          </p:cNvPr>
          <p:cNvSpPr/>
          <p:nvPr/>
        </p:nvSpPr>
        <p:spPr>
          <a:xfrm>
            <a:off x="4014788" y="2609850"/>
            <a:ext cx="1374775" cy="106838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Conv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BD5A370-4FE3-4840-9AB2-886931F2152B}"/>
              </a:ext>
            </a:extLst>
          </p:cNvPr>
          <p:cNvSpPr/>
          <p:nvPr/>
        </p:nvSpPr>
        <p:spPr>
          <a:xfrm>
            <a:off x="4011613" y="4187825"/>
            <a:ext cx="1377950" cy="1066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Max</a:t>
            </a:r>
          </a:p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Pooling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A96430FF-9CAA-4849-A435-F8528AD47AA6}"/>
              </a:ext>
            </a:extLst>
          </p:cNvPr>
          <p:cNvSpPr/>
          <p:nvPr/>
        </p:nvSpPr>
        <p:spPr>
          <a:xfrm>
            <a:off x="5378450" y="4289425"/>
            <a:ext cx="858838" cy="8461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2688A308-736B-9147-8B9C-4F6E07397AD9}"/>
              </a:ext>
            </a:extLst>
          </p:cNvPr>
          <p:cNvSpPr/>
          <p:nvPr/>
        </p:nvSpPr>
        <p:spPr>
          <a:xfrm rot="5400000">
            <a:off x="4454525" y="3517900"/>
            <a:ext cx="492125" cy="8477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DEA038-5190-F649-8E55-7B038DD0F035}"/>
              </a:ext>
            </a:extLst>
          </p:cNvPr>
          <p:cNvSpPr txBox="1"/>
          <p:nvPr/>
        </p:nvSpPr>
        <p:spPr>
          <a:xfrm>
            <a:off x="1518403" y="263525"/>
            <a:ext cx="1694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B00FE"/>
                </a:solidFill>
              </a:rPr>
              <a:t>Max Pooling</a:t>
            </a:r>
          </a:p>
        </p:txBody>
      </p:sp>
    </p:spTree>
    <p:extLst>
      <p:ext uri="{BB962C8B-B14F-4D97-AF65-F5344CB8AC3E}">
        <p14:creationId xmlns:p14="http://schemas.microsoft.com/office/powerpoint/2010/main" val="291527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alphaModFix amt="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TLSHAPE_TB_00000000000000000000000000000000_ElapsedTimeExtension">
            <a:extLst>
              <a:ext uri="{FF2B5EF4-FFF2-40B4-BE49-F238E27FC236}">
                <a16:creationId xmlns:a16="http://schemas.microsoft.com/office/drawing/2014/main" id="{15D7E235-CC62-47D4-9BEF-234646EADE32}"/>
              </a:ext>
            </a:extLst>
          </p:cNvPr>
          <p:cNvSpPr/>
          <p:nvPr/>
        </p:nvSpPr>
        <p:spPr>
          <a:xfrm>
            <a:off x="6567325" y="2133635"/>
            <a:ext cx="2006840" cy="2417497"/>
          </a:xfrm>
          <a:prstGeom prst="rect">
            <a:avLst/>
          </a:prstGeom>
          <a:gradFill>
            <a:gsLst>
              <a:gs pos="100000">
                <a:srgbClr val="E4801C">
                  <a:alpha val="30000"/>
                </a:srgbClr>
              </a:gs>
              <a:gs pos="0">
                <a:srgbClr val="737373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/>
          </a:p>
        </p:txBody>
      </p:sp>
      <p:sp>
        <p:nvSpPr>
          <p:cNvPr id="88" name="OTLSHAPE_TB_00000000000000000000000000000000_ElapsedTimeExtension">
            <a:extLst>
              <a:ext uri="{FF2B5EF4-FFF2-40B4-BE49-F238E27FC236}">
                <a16:creationId xmlns:a16="http://schemas.microsoft.com/office/drawing/2014/main" id="{06BFE809-EB18-4813-8175-D9D3C41A0674}"/>
              </a:ext>
            </a:extLst>
          </p:cNvPr>
          <p:cNvSpPr/>
          <p:nvPr/>
        </p:nvSpPr>
        <p:spPr>
          <a:xfrm>
            <a:off x="3426001" y="2141533"/>
            <a:ext cx="3156917" cy="2417497"/>
          </a:xfrm>
          <a:prstGeom prst="rect">
            <a:avLst/>
          </a:prstGeom>
          <a:gradFill>
            <a:gsLst>
              <a:gs pos="100000">
                <a:schemeClr val="accent2">
                  <a:lumMod val="100000"/>
                  <a:alpha val="30000"/>
                </a:schemeClr>
              </a:gs>
              <a:gs pos="0">
                <a:srgbClr val="737373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84254C2B-2596-4C5B-B21B-6EEBF9539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" y="1074385"/>
            <a:ext cx="8741880" cy="674749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Representative Methods</a:t>
            </a:r>
            <a:endParaRPr 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E4B806-D008-40CC-8B7F-52BEBC1E2DB3}"/>
              </a:ext>
            </a:extLst>
          </p:cNvPr>
          <p:cNvSpPr/>
          <p:nvPr/>
        </p:nvSpPr>
        <p:spPr>
          <a:xfrm>
            <a:off x="4819135" y="5783615"/>
            <a:ext cx="43248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/>
              <a:t>J. </a:t>
            </a:r>
            <a:r>
              <a:rPr lang="en-US" sz="900" dirty="0" err="1"/>
              <a:t>Gooijer</a:t>
            </a:r>
            <a:r>
              <a:rPr lang="en-US" sz="900" dirty="0"/>
              <a:t> and R. Hyndman. 25 Years of Time Series Forecasting.</a:t>
            </a:r>
          </a:p>
        </p:txBody>
      </p:sp>
      <p:cxnSp>
        <p:nvCxnSpPr>
          <p:cNvPr id="10" name="OTLSHAPE_M_571dc53d46064a2ca6bc04525a3322e4_Connector1">
            <a:extLst>
              <a:ext uri="{FF2B5EF4-FFF2-40B4-BE49-F238E27FC236}">
                <a16:creationId xmlns:a16="http://schemas.microsoft.com/office/drawing/2014/main" id="{F4CEAA18-CB6A-405A-8965-839024B80F75}"/>
              </a:ext>
            </a:extLst>
          </p:cNvPr>
          <p:cNvCxnSpPr>
            <a:cxnSpLocks/>
          </p:cNvCxnSpPr>
          <p:nvPr/>
        </p:nvCxnSpPr>
        <p:spPr>
          <a:xfrm>
            <a:off x="8049440" y="3704361"/>
            <a:ext cx="0" cy="799060"/>
          </a:xfrm>
          <a:prstGeom prst="line">
            <a:avLst/>
          </a:prstGeom>
          <a:ln w="9525" cap="flat" cmpd="sng" algn="ctr">
            <a:solidFill>
              <a:srgbClr val="B20E1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OTLSHAPE_M_8909fe829de64dbd9ac26dada3dc789e_Connector2">
            <a:extLst>
              <a:ext uri="{FF2B5EF4-FFF2-40B4-BE49-F238E27FC236}">
                <a16:creationId xmlns:a16="http://schemas.microsoft.com/office/drawing/2014/main" id="{4FDB2C39-BFDB-485B-A1FC-3C867FD139F5}"/>
              </a:ext>
            </a:extLst>
          </p:cNvPr>
          <p:cNvCxnSpPr>
            <a:cxnSpLocks/>
          </p:cNvCxnSpPr>
          <p:nvPr/>
        </p:nvCxnSpPr>
        <p:spPr>
          <a:xfrm>
            <a:off x="7270075" y="3134721"/>
            <a:ext cx="0" cy="250414"/>
          </a:xfrm>
          <a:prstGeom prst="line">
            <a:avLst/>
          </a:prstGeom>
          <a:ln w="9525" cap="flat" cmpd="sng" algn="ctr">
            <a:solidFill>
              <a:srgbClr val="877563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OTLSHAPE_M_8909fe829de64dbd9ac26dada3dc789e_Connector1">
            <a:extLst>
              <a:ext uri="{FF2B5EF4-FFF2-40B4-BE49-F238E27FC236}">
                <a16:creationId xmlns:a16="http://schemas.microsoft.com/office/drawing/2014/main" id="{1C1AAD33-1874-4509-B7C1-C4CF0DFAD195}"/>
              </a:ext>
            </a:extLst>
          </p:cNvPr>
          <p:cNvCxnSpPr>
            <a:cxnSpLocks/>
          </p:cNvCxnSpPr>
          <p:nvPr/>
        </p:nvCxnSpPr>
        <p:spPr>
          <a:xfrm>
            <a:off x="7294789" y="3704361"/>
            <a:ext cx="0" cy="801289"/>
          </a:xfrm>
          <a:prstGeom prst="line">
            <a:avLst/>
          </a:prstGeom>
          <a:ln w="9525" cap="flat" cmpd="sng" algn="ctr">
            <a:solidFill>
              <a:srgbClr val="877563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OTLSHAPE_M_187ca70d2f98488395373102ec8bc3d9_Connector1">
            <a:extLst>
              <a:ext uri="{FF2B5EF4-FFF2-40B4-BE49-F238E27FC236}">
                <a16:creationId xmlns:a16="http://schemas.microsoft.com/office/drawing/2014/main" id="{B2234C6C-98A3-4275-950D-FDC436E2088F}"/>
              </a:ext>
            </a:extLst>
          </p:cNvPr>
          <p:cNvCxnSpPr>
            <a:cxnSpLocks/>
          </p:cNvCxnSpPr>
          <p:nvPr/>
        </p:nvCxnSpPr>
        <p:spPr>
          <a:xfrm>
            <a:off x="6065380" y="2689358"/>
            <a:ext cx="0" cy="1842638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OTLSHAPE_M_6097e373d3f14c0c94f5a190a3f9713b_Connector2">
            <a:extLst>
              <a:ext uri="{FF2B5EF4-FFF2-40B4-BE49-F238E27FC236}">
                <a16:creationId xmlns:a16="http://schemas.microsoft.com/office/drawing/2014/main" id="{8FA05C16-06CF-4AA2-95C9-3D5C6678BCCB}"/>
              </a:ext>
            </a:extLst>
          </p:cNvPr>
          <p:cNvCxnSpPr>
            <a:cxnSpLocks/>
          </p:cNvCxnSpPr>
          <p:nvPr/>
        </p:nvCxnSpPr>
        <p:spPr>
          <a:xfrm>
            <a:off x="5321092" y="3291532"/>
            <a:ext cx="0" cy="1240464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OTLSHAPE_M_6097e373d3f14c0c94f5a190a3f9713b_Connector1">
            <a:extLst>
              <a:ext uri="{FF2B5EF4-FFF2-40B4-BE49-F238E27FC236}">
                <a16:creationId xmlns:a16="http://schemas.microsoft.com/office/drawing/2014/main" id="{E4667C5E-624E-46A3-B677-65AE50FB8315}"/>
              </a:ext>
            </a:extLst>
          </p:cNvPr>
          <p:cNvCxnSpPr/>
          <p:nvPr/>
        </p:nvCxnSpPr>
        <p:spPr>
          <a:xfrm>
            <a:off x="5321092" y="2573414"/>
            <a:ext cx="0" cy="231888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OTLSHAPE_M_4589b817c39440bf97c189f82d1bb2ea_Connector1">
            <a:extLst>
              <a:ext uri="{FF2B5EF4-FFF2-40B4-BE49-F238E27FC236}">
                <a16:creationId xmlns:a16="http://schemas.microsoft.com/office/drawing/2014/main" id="{CAAD1607-4415-43ED-8BE9-8C6CE93AD5FD}"/>
              </a:ext>
            </a:extLst>
          </p:cNvPr>
          <p:cNvCxnSpPr>
            <a:cxnSpLocks/>
          </p:cNvCxnSpPr>
          <p:nvPr/>
        </p:nvCxnSpPr>
        <p:spPr>
          <a:xfrm>
            <a:off x="4638353" y="3755612"/>
            <a:ext cx="0" cy="776384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OTLSHAPE_M_56c8c23c57de4a6fad6fe8a5c8b08ea8_Connector2">
            <a:extLst>
              <a:ext uri="{FF2B5EF4-FFF2-40B4-BE49-F238E27FC236}">
                <a16:creationId xmlns:a16="http://schemas.microsoft.com/office/drawing/2014/main" id="{BD58D702-DAAF-40A9-9566-4D27554B6D43}"/>
              </a:ext>
            </a:extLst>
          </p:cNvPr>
          <p:cNvCxnSpPr/>
          <p:nvPr/>
        </p:nvCxnSpPr>
        <p:spPr>
          <a:xfrm>
            <a:off x="3927511" y="4253008"/>
            <a:ext cx="0" cy="278988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OTLSHAPE_M_56c8c23c57de4a6fad6fe8a5c8b08ea8_Connector1">
            <a:extLst>
              <a:ext uri="{FF2B5EF4-FFF2-40B4-BE49-F238E27FC236}">
                <a16:creationId xmlns:a16="http://schemas.microsoft.com/office/drawing/2014/main" id="{83CA3D5B-0A32-4056-8810-310A32B47021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3921328" y="3756372"/>
            <a:ext cx="6183" cy="708949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OTLSHAPE_M_5a37539cde7e46379476e89f7c5ecfd3_Connector1">
            <a:extLst>
              <a:ext uri="{FF2B5EF4-FFF2-40B4-BE49-F238E27FC236}">
                <a16:creationId xmlns:a16="http://schemas.microsoft.com/office/drawing/2014/main" id="{233FFA7E-C920-47CF-B036-6076C7CEC608}"/>
              </a:ext>
            </a:extLst>
          </p:cNvPr>
          <p:cNvCxnSpPr/>
          <p:nvPr/>
        </p:nvCxnSpPr>
        <p:spPr>
          <a:xfrm>
            <a:off x="2996885" y="3755612"/>
            <a:ext cx="0" cy="776384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OTLSHAPE_M_5210b170be2942bd902eebdcee108bb2_Connector2">
            <a:extLst>
              <a:ext uri="{FF2B5EF4-FFF2-40B4-BE49-F238E27FC236}">
                <a16:creationId xmlns:a16="http://schemas.microsoft.com/office/drawing/2014/main" id="{B34776B2-3F39-4FF5-9323-9EC6F9736D76}"/>
              </a:ext>
            </a:extLst>
          </p:cNvPr>
          <p:cNvCxnSpPr/>
          <p:nvPr/>
        </p:nvCxnSpPr>
        <p:spPr>
          <a:xfrm>
            <a:off x="2311436" y="4249580"/>
            <a:ext cx="0" cy="282416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OTLSHAPE_M_5210b170be2942bd902eebdcee108bb2_Connector1">
            <a:extLst>
              <a:ext uri="{FF2B5EF4-FFF2-40B4-BE49-F238E27FC236}">
                <a16:creationId xmlns:a16="http://schemas.microsoft.com/office/drawing/2014/main" id="{36E5BE36-6E49-4A84-BC5D-79831ACF9AB0}"/>
              </a:ext>
            </a:extLst>
          </p:cNvPr>
          <p:cNvCxnSpPr>
            <a:cxnSpLocks/>
          </p:cNvCxnSpPr>
          <p:nvPr/>
        </p:nvCxnSpPr>
        <p:spPr>
          <a:xfrm>
            <a:off x="2311436" y="3756756"/>
            <a:ext cx="0" cy="594265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OTLSHAPE_M_ec69bf041d3146bea386da2c3bc78b00_Connector1">
            <a:extLst>
              <a:ext uri="{FF2B5EF4-FFF2-40B4-BE49-F238E27FC236}">
                <a16:creationId xmlns:a16="http://schemas.microsoft.com/office/drawing/2014/main" id="{7AA32484-9FC9-474E-88FC-A84C7BA38864}"/>
              </a:ext>
            </a:extLst>
          </p:cNvPr>
          <p:cNvCxnSpPr/>
          <p:nvPr/>
        </p:nvCxnSpPr>
        <p:spPr>
          <a:xfrm>
            <a:off x="1600613" y="3151393"/>
            <a:ext cx="0" cy="1380603"/>
          </a:xfrm>
          <a:prstGeom prst="line">
            <a:avLst/>
          </a:prstGeom>
          <a:ln w="9525" cap="flat" cmpd="sng" algn="ctr">
            <a:solidFill>
              <a:srgbClr val="1C385D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OTLSHAPE_M_91a4f6ed514344a7b285945e1d12419d_Connector2">
            <a:extLst>
              <a:ext uri="{FF2B5EF4-FFF2-40B4-BE49-F238E27FC236}">
                <a16:creationId xmlns:a16="http://schemas.microsoft.com/office/drawing/2014/main" id="{58589453-C365-4771-A50C-0D3D768A5904}"/>
              </a:ext>
            </a:extLst>
          </p:cNvPr>
          <p:cNvCxnSpPr/>
          <p:nvPr/>
        </p:nvCxnSpPr>
        <p:spPr>
          <a:xfrm>
            <a:off x="881130" y="4253771"/>
            <a:ext cx="0" cy="221075"/>
          </a:xfrm>
          <a:prstGeom prst="line">
            <a:avLst/>
          </a:prstGeom>
          <a:ln w="9525" cap="flat" cmpd="sng" algn="ctr">
            <a:solidFill>
              <a:srgbClr val="F3A447">
                <a:alpha val="49804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OTLSHAPE_M_91a4f6ed514344a7b285945e1d12419d_Connector1">
            <a:extLst>
              <a:ext uri="{FF2B5EF4-FFF2-40B4-BE49-F238E27FC236}">
                <a16:creationId xmlns:a16="http://schemas.microsoft.com/office/drawing/2014/main" id="{7E747105-EADA-4627-B517-2306909CB15D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881130" y="2573414"/>
            <a:ext cx="0" cy="1777607"/>
          </a:xfrm>
          <a:prstGeom prst="line">
            <a:avLst/>
          </a:prstGeom>
          <a:ln w="9525" cap="flat" cmpd="sng" algn="ctr">
            <a:solidFill>
              <a:srgbClr val="F3A447">
                <a:alpha val="49804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TLSHAPE_TB_00000000000000000000000000000000_ElapsedTimeExtension">
            <a:extLst>
              <a:ext uri="{FF2B5EF4-FFF2-40B4-BE49-F238E27FC236}">
                <a16:creationId xmlns:a16="http://schemas.microsoft.com/office/drawing/2014/main" id="{E5ADD31C-B33D-42E2-8D16-AC38EE5A33FC}"/>
              </a:ext>
            </a:extLst>
          </p:cNvPr>
          <p:cNvSpPr/>
          <p:nvPr/>
        </p:nvSpPr>
        <p:spPr>
          <a:xfrm>
            <a:off x="554116" y="2133543"/>
            <a:ext cx="2873297" cy="2417497"/>
          </a:xfrm>
          <a:prstGeom prst="rect">
            <a:avLst/>
          </a:prstGeom>
          <a:gradFill flip="none" rotWithShape="1">
            <a:gsLst>
              <a:gs pos="100000">
                <a:srgbClr val="737373">
                  <a:alpha val="30196"/>
                </a:srgbClr>
              </a:gs>
              <a:gs pos="0">
                <a:srgbClr val="737373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/>
          </a:p>
        </p:txBody>
      </p:sp>
      <p:sp>
        <p:nvSpPr>
          <p:cNvPr id="30" name="OTLSHAPE_TB_00000000000000000000000000000000_ScaleContainer">
            <a:extLst>
              <a:ext uri="{FF2B5EF4-FFF2-40B4-BE49-F238E27FC236}">
                <a16:creationId xmlns:a16="http://schemas.microsoft.com/office/drawing/2014/main" id="{1E7D51F6-3DCC-4CF3-9C72-3869A9935A53}"/>
              </a:ext>
            </a:extLst>
          </p:cNvPr>
          <p:cNvSpPr/>
          <p:nvPr/>
        </p:nvSpPr>
        <p:spPr>
          <a:xfrm>
            <a:off x="554114" y="4551046"/>
            <a:ext cx="8020050" cy="285750"/>
          </a:xfrm>
          <a:prstGeom prst="rect">
            <a:avLst/>
          </a:prstGeom>
          <a:solidFill>
            <a:srgbClr val="D4D3D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1" name="OTLSHAPE_TB_00000000000000000000000000000000_ElapsedTime">
            <a:extLst>
              <a:ext uri="{FF2B5EF4-FFF2-40B4-BE49-F238E27FC236}">
                <a16:creationId xmlns:a16="http://schemas.microsoft.com/office/drawing/2014/main" id="{628C9509-15ED-4D6B-BB0E-C36F7138B0C8}"/>
              </a:ext>
            </a:extLst>
          </p:cNvPr>
          <p:cNvSpPr/>
          <p:nvPr/>
        </p:nvSpPr>
        <p:spPr>
          <a:xfrm>
            <a:off x="554115" y="4551046"/>
            <a:ext cx="6740666" cy="278988"/>
          </a:xfrm>
          <a:prstGeom prst="rect">
            <a:avLst/>
          </a:prstGeom>
          <a:solidFill>
            <a:srgbClr val="737373">
              <a:alpha val="30196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/>
          </a:p>
        </p:txBody>
      </p:sp>
      <p:sp>
        <p:nvSpPr>
          <p:cNvPr id="32" name="OTLSHAPE_TB_00000000000000000000000000000000_TodayMarkerShape">
            <a:extLst>
              <a:ext uri="{FF2B5EF4-FFF2-40B4-BE49-F238E27FC236}">
                <a16:creationId xmlns:a16="http://schemas.microsoft.com/office/drawing/2014/main" id="{DB29E1CD-6D65-4E25-BBDF-340B48D0B335}"/>
              </a:ext>
            </a:extLst>
          </p:cNvPr>
          <p:cNvSpPr/>
          <p:nvPr/>
        </p:nvSpPr>
        <p:spPr>
          <a:xfrm>
            <a:off x="7263314" y="4836796"/>
            <a:ext cx="85725" cy="95250"/>
          </a:xfrm>
          <a:prstGeom prst="triangle">
            <a:avLst/>
          </a:prstGeom>
          <a:solidFill>
            <a:srgbClr val="B20E1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3" name="OTLSHAPE_TB_00000000000000000000000000000000_TodayMarkerText">
            <a:extLst>
              <a:ext uri="{FF2B5EF4-FFF2-40B4-BE49-F238E27FC236}">
                <a16:creationId xmlns:a16="http://schemas.microsoft.com/office/drawing/2014/main" id="{DE1122AA-6A6E-4CC2-9F76-5B43D3CB518E}"/>
              </a:ext>
            </a:extLst>
          </p:cNvPr>
          <p:cNvSpPr txBox="1"/>
          <p:nvPr/>
        </p:nvSpPr>
        <p:spPr>
          <a:xfrm>
            <a:off x="7039948" y="4960817"/>
            <a:ext cx="481607" cy="20774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75" spc="-14" dirty="0">
                <a:solidFill>
                  <a:schemeClr val="dk1"/>
                </a:solidFill>
                <a:latin typeface="Calibri" panose="020F0502020204030204" pitchFamily="34" charset="0"/>
              </a:rPr>
              <a:t>Surge of DNN </a:t>
            </a:r>
          </a:p>
          <a:p>
            <a:pPr algn="ctr"/>
            <a:r>
              <a:rPr lang="en-US" sz="675" spc="-14" dirty="0">
                <a:solidFill>
                  <a:schemeClr val="dk1"/>
                </a:solidFill>
                <a:latin typeface="Calibri" panose="020F0502020204030204" pitchFamily="34" charset="0"/>
              </a:rPr>
              <a:t>methods</a:t>
            </a:r>
          </a:p>
        </p:txBody>
      </p:sp>
      <p:sp>
        <p:nvSpPr>
          <p:cNvPr id="34" name="OTLSHAPE_TB_00000000000000000000000000000000_TimescaleInterval1">
            <a:extLst>
              <a:ext uri="{FF2B5EF4-FFF2-40B4-BE49-F238E27FC236}">
                <a16:creationId xmlns:a16="http://schemas.microsoft.com/office/drawing/2014/main" id="{023562AE-4698-4460-9CE7-1B63439520F8}"/>
              </a:ext>
            </a:extLst>
          </p:cNvPr>
          <p:cNvSpPr txBox="1"/>
          <p:nvPr/>
        </p:nvSpPr>
        <p:spPr>
          <a:xfrm>
            <a:off x="738899" y="4612530"/>
            <a:ext cx="238125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spc="-23" dirty="0">
                <a:solidFill>
                  <a:schemeClr val="dk1"/>
                </a:solidFill>
                <a:latin typeface="Calibri" panose="020F0502020204030204" pitchFamily="34" charset="0"/>
              </a:rPr>
              <a:t>1950s</a:t>
            </a:r>
          </a:p>
        </p:txBody>
      </p:sp>
      <p:sp>
        <p:nvSpPr>
          <p:cNvPr id="35" name="OTLSHAPE_TB_00000000000000000000000000000000_TimescaleInterval2">
            <a:extLst>
              <a:ext uri="{FF2B5EF4-FFF2-40B4-BE49-F238E27FC236}">
                <a16:creationId xmlns:a16="http://schemas.microsoft.com/office/drawing/2014/main" id="{618D98CF-3B60-4409-A389-40BD414337C3}"/>
              </a:ext>
            </a:extLst>
          </p:cNvPr>
          <p:cNvSpPr txBox="1"/>
          <p:nvPr/>
        </p:nvSpPr>
        <p:spPr>
          <a:xfrm>
            <a:off x="1311423" y="4612530"/>
            <a:ext cx="182839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spc="-23" dirty="0">
                <a:solidFill>
                  <a:schemeClr val="dk1"/>
                </a:solidFill>
                <a:latin typeface="Calibri" panose="020F0502020204030204" pitchFamily="34" charset="0"/>
              </a:rPr>
              <a:t>early 1970s</a:t>
            </a:r>
          </a:p>
        </p:txBody>
      </p:sp>
      <p:sp>
        <p:nvSpPr>
          <p:cNvPr id="36" name="OTLSHAPE_TB_00000000000000000000000000000000_TimescaleInterval3">
            <a:extLst>
              <a:ext uri="{FF2B5EF4-FFF2-40B4-BE49-F238E27FC236}">
                <a16:creationId xmlns:a16="http://schemas.microsoft.com/office/drawing/2014/main" id="{1804D5B2-2A50-40DA-9DD3-8D073A2BDBE2}"/>
              </a:ext>
            </a:extLst>
          </p:cNvPr>
          <p:cNvSpPr txBox="1"/>
          <p:nvPr/>
        </p:nvSpPr>
        <p:spPr>
          <a:xfrm>
            <a:off x="2071886" y="4612530"/>
            <a:ext cx="139702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spc="-23" dirty="0">
                <a:solidFill>
                  <a:schemeClr val="dk1"/>
                </a:solidFill>
                <a:latin typeface="Calibri" panose="020F0502020204030204" pitchFamily="34" charset="0"/>
              </a:rPr>
              <a:t>late 1970s</a:t>
            </a:r>
          </a:p>
        </p:txBody>
      </p:sp>
      <p:sp>
        <p:nvSpPr>
          <p:cNvPr id="37" name="OTLSHAPE_TB_00000000000000000000000000000000_TimescaleInterval4">
            <a:extLst>
              <a:ext uri="{FF2B5EF4-FFF2-40B4-BE49-F238E27FC236}">
                <a16:creationId xmlns:a16="http://schemas.microsoft.com/office/drawing/2014/main" id="{72EF4F9E-3DEC-43D7-B274-1C4110D0C315}"/>
              </a:ext>
            </a:extLst>
          </p:cNvPr>
          <p:cNvSpPr txBox="1"/>
          <p:nvPr/>
        </p:nvSpPr>
        <p:spPr>
          <a:xfrm>
            <a:off x="2853125" y="4612530"/>
            <a:ext cx="210491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spc="-23" dirty="0">
                <a:solidFill>
                  <a:schemeClr val="dk1"/>
                </a:solidFill>
                <a:latin typeface="Calibri" panose="020F0502020204030204" pitchFamily="34" charset="0"/>
              </a:rPr>
              <a:t>1980s</a:t>
            </a:r>
          </a:p>
        </p:txBody>
      </p:sp>
      <p:sp>
        <p:nvSpPr>
          <p:cNvPr id="38" name="OTLSHAPE_TB_00000000000000000000000000000000_TimescaleInterval5">
            <a:extLst>
              <a:ext uri="{FF2B5EF4-FFF2-40B4-BE49-F238E27FC236}">
                <a16:creationId xmlns:a16="http://schemas.microsoft.com/office/drawing/2014/main" id="{A4C6D641-A59E-4EA2-872D-5CAA66756530}"/>
              </a:ext>
            </a:extLst>
          </p:cNvPr>
          <p:cNvSpPr txBox="1"/>
          <p:nvPr/>
        </p:nvSpPr>
        <p:spPr>
          <a:xfrm>
            <a:off x="3802583" y="4612530"/>
            <a:ext cx="192072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spc="-21" dirty="0">
                <a:solidFill>
                  <a:schemeClr val="dk1"/>
                </a:solidFill>
                <a:latin typeface="Calibri" panose="020F0502020204030204" pitchFamily="34" charset="0"/>
              </a:rPr>
              <a:t>1995</a:t>
            </a:r>
          </a:p>
        </p:txBody>
      </p:sp>
      <p:sp>
        <p:nvSpPr>
          <p:cNvPr id="39" name="OTLSHAPE_TB_00000000000000000000000000000000_TimescaleInterval6">
            <a:extLst>
              <a:ext uri="{FF2B5EF4-FFF2-40B4-BE49-F238E27FC236}">
                <a16:creationId xmlns:a16="http://schemas.microsoft.com/office/drawing/2014/main" id="{2C37D258-CEDF-4431-BB77-1BAC0F40AE44}"/>
              </a:ext>
            </a:extLst>
          </p:cNvPr>
          <p:cNvSpPr txBox="1"/>
          <p:nvPr/>
        </p:nvSpPr>
        <p:spPr>
          <a:xfrm>
            <a:off x="5203824" y="4612530"/>
            <a:ext cx="183080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spc="-21" dirty="0">
                <a:solidFill>
                  <a:schemeClr val="dk1"/>
                </a:solidFill>
                <a:latin typeface="Calibri" panose="020F0502020204030204" pitchFamily="34" charset="0"/>
              </a:rPr>
              <a:t>1997</a:t>
            </a:r>
          </a:p>
        </p:txBody>
      </p:sp>
      <p:sp>
        <p:nvSpPr>
          <p:cNvPr id="41" name="OTLSHAPE_TB_00000000000000000000000000000000_TimescaleInterval8">
            <a:extLst>
              <a:ext uri="{FF2B5EF4-FFF2-40B4-BE49-F238E27FC236}">
                <a16:creationId xmlns:a16="http://schemas.microsoft.com/office/drawing/2014/main" id="{C93CE246-7204-4391-AB77-A2F87193539F}"/>
              </a:ext>
            </a:extLst>
          </p:cNvPr>
          <p:cNvSpPr txBox="1"/>
          <p:nvPr/>
        </p:nvSpPr>
        <p:spPr>
          <a:xfrm>
            <a:off x="7186396" y="4612530"/>
            <a:ext cx="201017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spc="-23" dirty="0">
                <a:solidFill>
                  <a:schemeClr val="dk1"/>
                </a:solidFill>
                <a:latin typeface="Calibri" panose="020F0502020204030204" pitchFamily="34" charset="0"/>
              </a:rPr>
              <a:t>2014</a:t>
            </a:r>
          </a:p>
        </p:txBody>
      </p:sp>
      <p:sp>
        <p:nvSpPr>
          <p:cNvPr id="42" name="OTLSHAPE_M_91a4f6ed514344a7b285945e1d12419d_Title">
            <a:extLst>
              <a:ext uri="{FF2B5EF4-FFF2-40B4-BE49-F238E27FC236}">
                <a16:creationId xmlns:a16="http://schemas.microsoft.com/office/drawing/2014/main" id="{BCDBA4D2-7EFF-48DA-B00B-A6829D8F6F32}"/>
              </a:ext>
            </a:extLst>
          </p:cNvPr>
          <p:cNvSpPr txBox="1"/>
          <p:nvPr/>
        </p:nvSpPr>
        <p:spPr>
          <a:xfrm>
            <a:off x="528513" y="2228800"/>
            <a:ext cx="733425" cy="18602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chemeClr val="dk1"/>
                </a:solidFill>
                <a:latin typeface="Calibri" panose="020F0502020204030204" pitchFamily="34" charset="0"/>
              </a:rPr>
              <a:t>Exponential</a:t>
            </a:r>
          </a:p>
          <a:p>
            <a:pPr algn="ctr"/>
            <a:r>
              <a:rPr lang="en-US" sz="1200" spc="-11" dirty="0">
                <a:solidFill>
                  <a:schemeClr val="dk1"/>
                </a:solidFill>
                <a:latin typeface="Calibri" panose="020F0502020204030204" pitchFamily="34" charset="0"/>
              </a:rPr>
              <a:t>Smoothing</a:t>
            </a:r>
          </a:p>
        </p:txBody>
      </p:sp>
      <p:sp>
        <p:nvSpPr>
          <p:cNvPr id="44" name="OTLSHAPE_M_91a4f6ed514344a7b285945e1d12419d_Shape">
            <a:extLst>
              <a:ext uri="{FF2B5EF4-FFF2-40B4-BE49-F238E27FC236}">
                <a16:creationId xmlns:a16="http://schemas.microsoft.com/office/drawing/2014/main" id="{98457BD3-AA6F-4BC3-942D-15942C2ACDEC}"/>
              </a:ext>
            </a:extLst>
          </p:cNvPr>
          <p:cNvSpPr/>
          <p:nvPr/>
        </p:nvSpPr>
        <p:spPr>
          <a:xfrm>
            <a:off x="766830" y="4351021"/>
            <a:ext cx="228600" cy="24765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EECC2D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48" name="OTLSHAPE_M_ec69bf041d3146bea386da2c3bc78b00_Title">
            <a:extLst>
              <a:ext uri="{FF2B5EF4-FFF2-40B4-BE49-F238E27FC236}">
                <a16:creationId xmlns:a16="http://schemas.microsoft.com/office/drawing/2014/main" id="{6B218670-5D62-4F92-86C3-90A819396A04}"/>
              </a:ext>
            </a:extLst>
          </p:cNvPr>
          <p:cNvSpPr txBox="1"/>
          <p:nvPr/>
        </p:nvSpPr>
        <p:spPr>
          <a:xfrm>
            <a:off x="1230107" y="2926048"/>
            <a:ext cx="733425" cy="18602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chemeClr val="dk1"/>
                </a:solidFill>
                <a:latin typeface="Calibri" panose="020F0502020204030204" pitchFamily="34" charset="0"/>
              </a:rPr>
              <a:t>ARIMA</a:t>
            </a:r>
          </a:p>
        </p:txBody>
      </p:sp>
      <p:sp>
        <p:nvSpPr>
          <p:cNvPr id="50" name="OTLSHAPE_M_ec69bf041d3146bea386da2c3bc78b00_Shape">
            <a:extLst>
              <a:ext uri="{FF2B5EF4-FFF2-40B4-BE49-F238E27FC236}">
                <a16:creationId xmlns:a16="http://schemas.microsoft.com/office/drawing/2014/main" id="{9B7FB8BF-A8E2-4527-92BD-81433A6352AD}"/>
              </a:ext>
            </a:extLst>
          </p:cNvPr>
          <p:cNvSpPr/>
          <p:nvPr/>
        </p:nvSpPr>
        <p:spPr>
          <a:xfrm>
            <a:off x="1543463" y="4465321"/>
            <a:ext cx="114300" cy="133350"/>
          </a:xfrm>
          <a:prstGeom prst="roundRect">
            <a:avLst/>
          </a:prstGeom>
          <a:solidFill>
            <a:srgbClr val="403F5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51" name="OTLSHAPE_M_5210b170be2942bd902eebdcee108bb2_Title">
            <a:extLst>
              <a:ext uri="{FF2B5EF4-FFF2-40B4-BE49-F238E27FC236}">
                <a16:creationId xmlns:a16="http://schemas.microsoft.com/office/drawing/2014/main" id="{D91941F2-2B67-4A98-B4F3-161D09858A26}"/>
              </a:ext>
            </a:extLst>
          </p:cNvPr>
          <p:cNvSpPr txBox="1"/>
          <p:nvPr/>
        </p:nvSpPr>
        <p:spPr>
          <a:xfrm>
            <a:off x="1940930" y="3412142"/>
            <a:ext cx="733425" cy="18602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chemeClr val="dk1"/>
                </a:solidFill>
                <a:latin typeface="Calibri" panose="020F0502020204030204" pitchFamily="34" charset="0"/>
              </a:rPr>
              <a:t>Bayesian</a:t>
            </a:r>
          </a:p>
          <a:p>
            <a:pPr algn="ctr"/>
            <a:r>
              <a:rPr lang="en-US" sz="1200" spc="-11" dirty="0">
                <a:solidFill>
                  <a:schemeClr val="dk1"/>
                </a:solidFill>
                <a:latin typeface="Calibri" panose="020F0502020204030204" pitchFamily="34" charset="0"/>
              </a:rPr>
              <a:t>Approach</a:t>
            </a:r>
          </a:p>
        </p:txBody>
      </p:sp>
      <p:sp>
        <p:nvSpPr>
          <p:cNvPr id="53" name="OTLSHAPE_M_5210b170be2942bd902eebdcee108bb2_Shape">
            <a:extLst>
              <a:ext uri="{FF2B5EF4-FFF2-40B4-BE49-F238E27FC236}">
                <a16:creationId xmlns:a16="http://schemas.microsoft.com/office/drawing/2014/main" id="{4DD959C7-ABA4-4646-927A-89D8F195AF22}"/>
              </a:ext>
            </a:extLst>
          </p:cNvPr>
          <p:cNvSpPr/>
          <p:nvPr/>
        </p:nvSpPr>
        <p:spPr>
          <a:xfrm>
            <a:off x="2260034" y="4465321"/>
            <a:ext cx="114300" cy="133350"/>
          </a:xfrm>
          <a:prstGeom prst="roundRect">
            <a:avLst/>
          </a:prstGeom>
          <a:solidFill>
            <a:srgbClr val="403F5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56" name="OTLSHAPE_M_caac7642f5bf4ac080680e427754d91f_Shape">
            <a:extLst>
              <a:ext uri="{FF2B5EF4-FFF2-40B4-BE49-F238E27FC236}">
                <a16:creationId xmlns:a16="http://schemas.microsoft.com/office/drawing/2014/main" id="{609EB45E-43F1-4B9E-836E-8EDCBA8D8327}"/>
              </a:ext>
            </a:extLst>
          </p:cNvPr>
          <p:cNvSpPr/>
          <p:nvPr/>
        </p:nvSpPr>
        <p:spPr>
          <a:xfrm>
            <a:off x="3349370" y="4408171"/>
            <a:ext cx="171450" cy="190500"/>
          </a:xfrm>
          <a:prstGeom prst="chevron">
            <a:avLst>
              <a:gd name="adj" fmla="val 30000"/>
            </a:avLst>
          </a:prstGeom>
          <a:solidFill>
            <a:srgbClr val="8F96AB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57" name="OTLSHAPE_M_5a37539cde7e46379476e89f7c5ecfd3_Title">
            <a:extLst>
              <a:ext uri="{FF2B5EF4-FFF2-40B4-BE49-F238E27FC236}">
                <a16:creationId xmlns:a16="http://schemas.microsoft.com/office/drawing/2014/main" id="{0F60BD28-4A36-42D3-997E-83EB9BB4185A}"/>
              </a:ext>
            </a:extLst>
          </p:cNvPr>
          <p:cNvSpPr txBox="1"/>
          <p:nvPr/>
        </p:nvSpPr>
        <p:spPr>
          <a:xfrm>
            <a:off x="2626379" y="3518338"/>
            <a:ext cx="733425" cy="18602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chemeClr val="dk1"/>
                </a:solidFill>
                <a:latin typeface="Calibri" panose="020F0502020204030204" pitchFamily="34" charset="0"/>
              </a:rPr>
              <a:t>GARCH</a:t>
            </a:r>
          </a:p>
        </p:txBody>
      </p:sp>
      <p:sp>
        <p:nvSpPr>
          <p:cNvPr id="59" name="OTLSHAPE_M_5a37539cde7e46379476e89f7c5ecfd3_Shape">
            <a:extLst>
              <a:ext uri="{FF2B5EF4-FFF2-40B4-BE49-F238E27FC236}">
                <a16:creationId xmlns:a16="http://schemas.microsoft.com/office/drawing/2014/main" id="{681D8D7F-139D-49A0-BDB4-8B28C344CAB4}"/>
              </a:ext>
            </a:extLst>
          </p:cNvPr>
          <p:cNvSpPr/>
          <p:nvPr/>
        </p:nvSpPr>
        <p:spPr>
          <a:xfrm>
            <a:off x="2939735" y="4465321"/>
            <a:ext cx="114300" cy="133350"/>
          </a:xfrm>
          <a:prstGeom prst="roundRect">
            <a:avLst/>
          </a:prstGeom>
          <a:solidFill>
            <a:srgbClr val="403F5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63" name="OTLSHAPE_M_56c8c23c57de4a6fad6fe8a5c8b08ea8_Title">
            <a:extLst>
              <a:ext uri="{FF2B5EF4-FFF2-40B4-BE49-F238E27FC236}">
                <a16:creationId xmlns:a16="http://schemas.microsoft.com/office/drawing/2014/main" id="{16CC3A80-0F58-42D0-9E42-D61A78837606}"/>
              </a:ext>
            </a:extLst>
          </p:cNvPr>
          <p:cNvSpPr txBox="1"/>
          <p:nvPr/>
        </p:nvSpPr>
        <p:spPr>
          <a:xfrm>
            <a:off x="3563178" y="3424115"/>
            <a:ext cx="733425" cy="18602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rgbClr val="0070C0"/>
                </a:solidFill>
                <a:latin typeface="Calibri" panose="020F0502020204030204" pitchFamily="34" charset="0"/>
              </a:rPr>
              <a:t>Random Forest</a:t>
            </a:r>
          </a:p>
        </p:txBody>
      </p:sp>
      <p:sp>
        <p:nvSpPr>
          <p:cNvPr id="65" name="OTLSHAPE_M_56c8c23c57de4a6fad6fe8a5c8b08ea8_Shape">
            <a:extLst>
              <a:ext uri="{FF2B5EF4-FFF2-40B4-BE49-F238E27FC236}">
                <a16:creationId xmlns:a16="http://schemas.microsoft.com/office/drawing/2014/main" id="{7F814F1C-42D3-444D-B8BF-5720D429685D}"/>
              </a:ext>
            </a:extLst>
          </p:cNvPr>
          <p:cNvSpPr/>
          <p:nvPr/>
        </p:nvSpPr>
        <p:spPr>
          <a:xfrm>
            <a:off x="3870361" y="4465321"/>
            <a:ext cx="114300" cy="133350"/>
          </a:xfrm>
          <a:prstGeom prst="roundRect">
            <a:avLst/>
          </a:prstGeom>
          <a:solidFill>
            <a:srgbClr val="403F5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66" name="OTLSHAPE_M_4589b817c39440bf97c189f82d1bb2ea_Title">
            <a:extLst>
              <a:ext uri="{FF2B5EF4-FFF2-40B4-BE49-F238E27FC236}">
                <a16:creationId xmlns:a16="http://schemas.microsoft.com/office/drawing/2014/main" id="{814098A5-3D65-4246-8424-4D0DF2287309}"/>
              </a:ext>
            </a:extLst>
          </p:cNvPr>
          <p:cNvSpPr txBox="1"/>
          <p:nvPr/>
        </p:nvSpPr>
        <p:spPr>
          <a:xfrm>
            <a:off x="4267844" y="3424432"/>
            <a:ext cx="733425" cy="18602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rgbClr val="0070C0"/>
                </a:solidFill>
                <a:latin typeface="Calibri" panose="020F0502020204030204" pitchFamily="34" charset="0"/>
              </a:rPr>
              <a:t>Lasso</a:t>
            </a:r>
          </a:p>
          <a:p>
            <a:pPr algn="ctr"/>
            <a:r>
              <a:rPr lang="en-US" sz="1200" spc="-11" dirty="0">
                <a:solidFill>
                  <a:srgbClr val="0070C0"/>
                </a:solidFill>
                <a:latin typeface="Calibri" panose="020F0502020204030204" pitchFamily="34" charset="0"/>
              </a:rPr>
              <a:t>Regression</a:t>
            </a:r>
          </a:p>
        </p:txBody>
      </p:sp>
      <p:sp>
        <p:nvSpPr>
          <p:cNvPr id="68" name="OTLSHAPE_M_4589b817c39440bf97c189f82d1bb2ea_Shape">
            <a:extLst>
              <a:ext uri="{FF2B5EF4-FFF2-40B4-BE49-F238E27FC236}">
                <a16:creationId xmlns:a16="http://schemas.microsoft.com/office/drawing/2014/main" id="{D894CC5A-BF1C-4310-A192-03DAEC57C490}"/>
              </a:ext>
            </a:extLst>
          </p:cNvPr>
          <p:cNvSpPr/>
          <p:nvPr/>
        </p:nvSpPr>
        <p:spPr>
          <a:xfrm>
            <a:off x="4581203" y="4465321"/>
            <a:ext cx="114300" cy="133350"/>
          </a:xfrm>
          <a:prstGeom prst="roundRect">
            <a:avLst/>
          </a:prstGeom>
          <a:solidFill>
            <a:srgbClr val="403F5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69" name="OTLSHAPE_M_6097e373d3f14c0c94f5a190a3f9713b_Title">
            <a:extLst>
              <a:ext uri="{FF2B5EF4-FFF2-40B4-BE49-F238E27FC236}">
                <a16:creationId xmlns:a16="http://schemas.microsoft.com/office/drawing/2014/main" id="{14C3C1D9-092E-431F-9969-C29F2DB45756}"/>
              </a:ext>
            </a:extLst>
          </p:cNvPr>
          <p:cNvSpPr txBox="1"/>
          <p:nvPr/>
        </p:nvSpPr>
        <p:spPr>
          <a:xfrm>
            <a:off x="4911961" y="2321477"/>
            <a:ext cx="809625" cy="18602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rgbClr val="FF0000"/>
                </a:solidFill>
                <a:latin typeface="Calibri" panose="020F0502020204030204" pitchFamily="34" charset="0"/>
              </a:rPr>
              <a:t>LSTM</a:t>
            </a:r>
          </a:p>
        </p:txBody>
      </p:sp>
      <p:sp>
        <p:nvSpPr>
          <p:cNvPr id="71" name="OTLSHAPE_M_6097e373d3f14c0c94f5a190a3f9713b_Shape">
            <a:extLst>
              <a:ext uri="{FF2B5EF4-FFF2-40B4-BE49-F238E27FC236}">
                <a16:creationId xmlns:a16="http://schemas.microsoft.com/office/drawing/2014/main" id="{C681669A-5D71-48D5-BC34-DB35F50B903C}"/>
              </a:ext>
            </a:extLst>
          </p:cNvPr>
          <p:cNvSpPr/>
          <p:nvPr/>
        </p:nvSpPr>
        <p:spPr>
          <a:xfrm>
            <a:off x="5263942" y="4465321"/>
            <a:ext cx="114300" cy="133350"/>
          </a:xfrm>
          <a:prstGeom prst="roundRect">
            <a:avLst/>
          </a:prstGeom>
          <a:solidFill>
            <a:srgbClr val="403F5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72" name="OTLSHAPE_M_187ca70d2f98488395373102ec8bc3d9_Title">
            <a:extLst>
              <a:ext uri="{FF2B5EF4-FFF2-40B4-BE49-F238E27FC236}">
                <a16:creationId xmlns:a16="http://schemas.microsoft.com/office/drawing/2014/main" id="{7B06E76B-5433-4D75-9045-D627622276C3}"/>
              </a:ext>
            </a:extLst>
          </p:cNvPr>
          <p:cNvSpPr txBox="1"/>
          <p:nvPr/>
        </p:nvSpPr>
        <p:spPr>
          <a:xfrm>
            <a:off x="5653527" y="2362858"/>
            <a:ext cx="874436" cy="14945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rgbClr val="0070C0"/>
                </a:solidFill>
                <a:latin typeface="Calibri" panose="020F0502020204030204" pitchFamily="34" charset="0"/>
              </a:rPr>
              <a:t>Boosted Decision Trees</a:t>
            </a:r>
          </a:p>
        </p:txBody>
      </p:sp>
      <p:sp>
        <p:nvSpPr>
          <p:cNvPr id="74" name="OTLSHAPE_M_187ca70d2f98488395373102ec8bc3d9_Shape">
            <a:extLst>
              <a:ext uri="{FF2B5EF4-FFF2-40B4-BE49-F238E27FC236}">
                <a16:creationId xmlns:a16="http://schemas.microsoft.com/office/drawing/2014/main" id="{C3CB1E94-80AC-455F-A686-C5D2CB2BAA04}"/>
              </a:ext>
            </a:extLst>
          </p:cNvPr>
          <p:cNvSpPr/>
          <p:nvPr/>
        </p:nvSpPr>
        <p:spPr>
          <a:xfrm>
            <a:off x="6014408" y="4465321"/>
            <a:ext cx="114300" cy="133350"/>
          </a:xfrm>
          <a:prstGeom prst="roundRect">
            <a:avLst/>
          </a:prstGeom>
          <a:solidFill>
            <a:srgbClr val="403F5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75" name="OTLSHAPE_M_8909fe829de64dbd9ac26dada3dc789e_Title">
            <a:extLst>
              <a:ext uri="{FF2B5EF4-FFF2-40B4-BE49-F238E27FC236}">
                <a16:creationId xmlns:a16="http://schemas.microsoft.com/office/drawing/2014/main" id="{3F5C6118-334E-4EF4-8246-C5BC124BDC24}"/>
              </a:ext>
            </a:extLst>
          </p:cNvPr>
          <p:cNvSpPr txBox="1"/>
          <p:nvPr/>
        </p:nvSpPr>
        <p:spPr>
          <a:xfrm>
            <a:off x="6879480" y="3442555"/>
            <a:ext cx="809625" cy="18602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rgbClr val="FF0000"/>
                </a:solidFill>
                <a:latin typeface="Calibri" panose="020F0502020204030204" pitchFamily="34" charset="0"/>
              </a:rPr>
              <a:t>GRU</a:t>
            </a:r>
          </a:p>
        </p:txBody>
      </p:sp>
      <p:sp>
        <p:nvSpPr>
          <p:cNvPr id="77" name="OTLSHAPE_M_8909fe829de64dbd9ac26dada3dc789e_Shape">
            <a:extLst>
              <a:ext uri="{FF2B5EF4-FFF2-40B4-BE49-F238E27FC236}">
                <a16:creationId xmlns:a16="http://schemas.microsoft.com/office/drawing/2014/main" id="{337E86A6-9EA1-43E1-9F38-8B5E51D23E01}"/>
              </a:ext>
            </a:extLst>
          </p:cNvPr>
          <p:cNvSpPr/>
          <p:nvPr/>
        </p:nvSpPr>
        <p:spPr>
          <a:xfrm>
            <a:off x="6498546" y="4408171"/>
            <a:ext cx="171450" cy="190500"/>
          </a:xfrm>
          <a:prstGeom prst="chevron">
            <a:avLst>
              <a:gd name="adj" fmla="val 30000"/>
            </a:avLst>
          </a:prstGeom>
          <a:solidFill>
            <a:srgbClr val="8F96AB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80" name="OTLSHAPE_M_ec132f232ba8471eb9783b85ace5475e_Shape">
            <a:extLst>
              <a:ext uri="{FF2B5EF4-FFF2-40B4-BE49-F238E27FC236}">
                <a16:creationId xmlns:a16="http://schemas.microsoft.com/office/drawing/2014/main" id="{6B09B186-A01E-4EF3-B5D5-C958A7E1ACA9}"/>
              </a:ext>
            </a:extLst>
          </p:cNvPr>
          <p:cNvSpPr/>
          <p:nvPr/>
        </p:nvSpPr>
        <p:spPr>
          <a:xfrm>
            <a:off x="7247024" y="4465321"/>
            <a:ext cx="114300" cy="133350"/>
          </a:xfrm>
          <a:prstGeom prst="roundRect">
            <a:avLst/>
          </a:prstGeom>
          <a:solidFill>
            <a:srgbClr val="403F5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81" name="OTLSHAPE_M_571dc53d46064a2ca6bc04525a3322e4_Title">
            <a:extLst>
              <a:ext uri="{FF2B5EF4-FFF2-40B4-BE49-F238E27FC236}">
                <a16:creationId xmlns:a16="http://schemas.microsoft.com/office/drawing/2014/main" id="{3F86B16B-3AE8-4513-9B88-3674FDE63A4A}"/>
              </a:ext>
            </a:extLst>
          </p:cNvPr>
          <p:cNvSpPr txBox="1"/>
          <p:nvPr/>
        </p:nvSpPr>
        <p:spPr>
          <a:xfrm>
            <a:off x="7634131" y="3436938"/>
            <a:ext cx="809625" cy="18602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rgbClr val="FF0000"/>
                </a:solidFill>
                <a:latin typeface="Calibri" panose="020F0502020204030204" pitchFamily="34" charset="0"/>
              </a:rPr>
              <a:t>Dilated CNN </a:t>
            </a:r>
          </a:p>
        </p:txBody>
      </p:sp>
      <p:sp>
        <p:nvSpPr>
          <p:cNvPr id="86" name="OTLSHAPE_M_f97dd839722543b398ac61d433435332_Shape">
            <a:extLst>
              <a:ext uri="{FF2B5EF4-FFF2-40B4-BE49-F238E27FC236}">
                <a16:creationId xmlns:a16="http://schemas.microsoft.com/office/drawing/2014/main" id="{FB64FB3A-F1C6-4AB5-98F1-81761D945833}"/>
              </a:ext>
            </a:extLst>
          </p:cNvPr>
          <p:cNvSpPr/>
          <p:nvPr/>
        </p:nvSpPr>
        <p:spPr>
          <a:xfrm>
            <a:off x="7939416" y="4351021"/>
            <a:ext cx="228600" cy="24765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87" name="OTLSHAPE_M_91a4f6ed514344a7b285945e1d12419d_Title">
            <a:extLst>
              <a:ext uri="{FF2B5EF4-FFF2-40B4-BE49-F238E27FC236}">
                <a16:creationId xmlns:a16="http://schemas.microsoft.com/office/drawing/2014/main" id="{B58DF9A9-8BD6-4ED1-B211-CD72101456BF}"/>
              </a:ext>
            </a:extLst>
          </p:cNvPr>
          <p:cNvSpPr txBox="1"/>
          <p:nvPr/>
        </p:nvSpPr>
        <p:spPr>
          <a:xfrm>
            <a:off x="1513192" y="5178375"/>
            <a:ext cx="1303287" cy="17391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i="1" spc="-11" dirty="0">
                <a:solidFill>
                  <a:schemeClr val="dk1"/>
                </a:solidFill>
                <a:latin typeface="Calibri" panose="020F0502020204030204" pitchFamily="34" charset="0"/>
              </a:rPr>
              <a:t>Statistical Methods</a:t>
            </a:r>
          </a:p>
        </p:txBody>
      </p:sp>
      <p:sp>
        <p:nvSpPr>
          <p:cNvPr id="89" name="OTLSHAPE_TB_00000000000000000000000000000000_TimescaleInterval5">
            <a:extLst>
              <a:ext uri="{FF2B5EF4-FFF2-40B4-BE49-F238E27FC236}">
                <a16:creationId xmlns:a16="http://schemas.microsoft.com/office/drawing/2014/main" id="{52E33A5B-FD35-4EA8-806D-720613049F65}"/>
              </a:ext>
            </a:extLst>
          </p:cNvPr>
          <p:cNvSpPr txBox="1"/>
          <p:nvPr/>
        </p:nvSpPr>
        <p:spPr>
          <a:xfrm>
            <a:off x="4522364" y="4609438"/>
            <a:ext cx="192072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spc="-21" dirty="0">
                <a:solidFill>
                  <a:schemeClr val="dk1"/>
                </a:solidFill>
                <a:latin typeface="Calibri" panose="020F0502020204030204" pitchFamily="34" charset="0"/>
              </a:rPr>
              <a:t>1996</a:t>
            </a:r>
          </a:p>
        </p:txBody>
      </p:sp>
      <p:sp>
        <p:nvSpPr>
          <p:cNvPr id="90" name="OTLSHAPE_M_187ca70d2f98488395373102ec8bc3d9_Title">
            <a:extLst>
              <a:ext uri="{FF2B5EF4-FFF2-40B4-BE49-F238E27FC236}">
                <a16:creationId xmlns:a16="http://schemas.microsoft.com/office/drawing/2014/main" id="{770AD399-E871-4966-AFB5-3E7241438FC8}"/>
              </a:ext>
            </a:extLst>
          </p:cNvPr>
          <p:cNvSpPr txBox="1"/>
          <p:nvPr/>
        </p:nvSpPr>
        <p:spPr>
          <a:xfrm>
            <a:off x="4779173" y="2952812"/>
            <a:ext cx="1037831" cy="19693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rgbClr val="0070C0"/>
                </a:solidFill>
                <a:latin typeface="Calibri" panose="020F0502020204030204" pitchFamily="34" charset="0"/>
              </a:rPr>
              <a:t>Support Vector Regression</a:t>
            </a:r>
          </a:p>
        </p:txBody>
      </p:sp>
      <p:sp>
        <p:nvSpPr>
          <p:cNvPr id="91" name="OTLSHAPE_TB_00000000000000000000000000000000_TimescaleInterval6">
            <a:extLst>
              <a:ext uri="{FF2B5EF4-FFF2-40B4-BE49-F238E27FC236}">
                <a16:creationId xmlns:a16="http://schemas.microsoft.com/office/drawing/2014/main" id="{0C830310-D42D-4EBD-B8BB-D8A763C217E5}"/>
              </a:ext>
            </a:extLst>
          </p:cNvPr>
          <p:cNvSpPr txBox="1"/>
          <p:nvPr/>
        </p:nvSpPr>
        <p:spPr>
          <a:xfrm>
            <a:off x="5933255" y="4611008"/>
            <a:ext cx="183080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spc="-21" dirty="0">
                <a:solidFill>
                  <a:schemeClr val="dk1"/>
                </a:solidFill>
                <a:latin typeface="Calibri" panose="020F0502020204030204" pitchFamily="34" charset="0"/>
              </a:rPr>
              <a:t>1999</a:t>
            </a:r>
          </a:p>
        </p:txBody>
      </p:sp>
      <p:sp>
        <p:nvSpPr>
          <p:cNvPr id="98" name="OTLSHAPE_TB_00000000000000000000000000000000_TimescaleInterval8">
            <a:extLst>
              <a:ext uri="{FF2B5EF4-FFF2-40B4-BE49-F238E27FC236}">
                <a16:creationId xmlns:a16="http://schemas.microsoft.com/office/drawing/2014/main" id="{060EA7F1-3E56-4A09-A175-FA48C8C317B5}"/>
              </a:ext>
            </a:extLst>
          </p:cNvPr>
          <p:cNvSpPr txBox="1"/>
          <p:nvPr/>
        </p:nvSpPr>
        <p:spPr>
          <a:xfrm>
            <a:off x="7930892" y="4609438"/>
            <a:ext cx="201017" cy="16278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spc="-23" dirty="0">
                <a:solidFill>
                  <a:schemeClr val="dk1"/>
                </a:solidFill>
                <a:latin typeface="Calibri" panose="020F0502020204030204" pitchFamily="34" charset="0"/>
              </a:rPr>
              <a:t>2016</a:t>
            </a:r>
          </a:p>
        </p:txBody>
      </p:sp>
      <p:sp>
        <p:nvSpPr>
          <p:cNvPr id="99" name="OTLSHAPE_M_91a4f6ed514344a7b285945e1d12419d_Title">
            <a:extLst>
              <a:ext uri="{FF2B5EF4-FFF2-40B4-BE49-F238E27FC236}">
                <a16:creationId xmlns:a16="http://schemas.microsoft.com/office/drawing/2014/main" id="{DD844B76-2D73-4D9B-A7E2-903340D7518B}"/>
              </a:ext>
            </a:extLst>
          </p:cNvPr>
          <p:cNvSpPr txBox="1"/>
          <p:nvPr/>
        </p:nvSpPr>
        <p:spPr>
          <a:xfrm>
            <a:off x="4066558" y="5180377"/>
            <a:ext cx="1770164" cy="13000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i="1" spc="-11" dirty="0">
                <a:solidFill>
                  <a:srgbClr val="0070C0"/>
                </a:solidFill>
                <a:latin typeface="Calibri" panose="020F0502020204030204" pitchFamily="34" charset="0"/>
              </a:rPr>
              <a:t>Classic Machine Learning</a:t>
            </a:r>
          </a:p>
        </p:txBody>
      </p:sp>
      <p:sp>
        <p:nvSpPr>
          <p:cNvPr id="100" name="OTLSHAPE_M_91a4f6ed514344a7b285945e1d12419d_Title">
            <a:extLst>
              <a:ext uri="{FF2B5EF4-FFF2-40B4-BE49-F238E27FC236}">
                <a16:creationId xmlns:a16="http://schemas.microsoft.com/office/drawing/2014/main" id="{D8B70ABE-DC04-4601-9C07-85DB43A309C1}"/>
              </a:ext>
            </a:extLst>
          </p:cNvPr>
          <p:cNvSpPr txBox="1"/>
          <p:nvPr/>
        </p:nvSpPr>
        <p:spPr>
          <a:xfrm>
            <a:off x="6659313" y="5197075"/>
            <a:ext cx="1770164" cy="13347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i="1" spc="-11" dirty="0">
                <a:solidFill>
                  <a:srgbClr val="FF0000"/>
                </a:solidFill>
                <a:latin typeface="Calibri" panose="020F0502020204030204" pitchFamily="34" charset="0"/>
              </a:rPr>
              <a:t>Deep Learning</a:t>
            </a:r>
          </a:p>
        </p:txBody>
      </p:sp>
      <p:sp>
        <p:nvSpPr>
          <p:cNvPr id="103" name="OTLSHAPE_M_8909fe829de64dbd9ac26dada3dc789e_Title">
            <a:extLst>
              <a:ext uri="{FF2B5EF4-FFF2-40B4-BE49-F238E27FC236}">
                <a16:creationId xmlns:a16="http://schemas.microsoft.com/office/drawing/2014/main" id="{4589043A-E8BD-4BC0-B590-2FB963FAC5AE}"/>
              </a:ext>
            </a:extLst>
          </p:cNvPr>
          <p:cNvSpPr txBox="1"/>
          <p:nvPr/>
        </p:nvSpPr>
        <p:spPr>
          <a:xfrm>
            <a:off x="6870210" y="2809265"/>
            <a:ext cx="809625" cy="18602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spc="-11" dirty="0">
                <a:solidFill>
                  <a:srgbClr val="FF0000"/>
                </a:solidFill>
                <a:latin typeface="Calibri" panose="020F0502020204030204" pitchFamily="34" charset="0"/>
              </a:rPr>
              <a:t>Seq2Seq LSTM</a:t>
            </a:r>
          </a:p>
        </p:txBody>
      </p:sp>
    </p:spTree>
    <p:extLst>
      <p:ext uri="{BB962C8B-B14F-4D97-AF65-F5344CB8AC3E}">
        <p14:creationId xmlns:p14="http://schemas.microsoft.com/office/powerpoint/2010/main" val="227438159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標題 1">
            <a:extLst>
              <a:ext uri="{FF2B5EF4-FFF2-40B4-BE49-F238E27FC236}">
                <a16:creationId xmlns:a16="http://schemas.microsoft.com/office/drawing/2014/main" id="{85DFE3FC-4083-C44E-9724-C3C03AD3C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The whole CNN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sp>
        <p:nvSpPr>
          <p:cNvPr id="6" name="矩形 10">
            <a:extLst>
              <a:ext uri="{FF2B5EF4-FFF2-40B4-BE49-F238E27FC236}">
                <a16:creationId xmlns:a16="http://schemas.microsoft.com/office/drawing/2014/main" id="{C3B95F4E-728F-D740-B4FA-5E929694A9A0}"/>
              </a:ext>
            </a:extLst>
          </p:cNvPr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12">
            <a:extLst>
              <a:ext uri="{FF2B5EF4-FFF2-40B4-BE49-F238E27FC236}">
                <a16:creationId xmlns:a16="http://schemas.microsoft.com/office/drawing/2014/main" id="{27CCB8F1-4565-774F-9980-5659CAD3CF58}"/>
              </a:ext>
            </a:extLst>
          </p:cNvPr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3F753F96-6CBC-A544-B3D6-4ECEDA61687D}"/>
              </a:ext>
            </a:extLst>
          </p:cNvPr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E243AC45-1367-8941-9E1F-05F631C4457E}"/>
              </a:ext>
            </a:extLst>
          </p:cNvPr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A1373B95-25E9-9B47-96BE-29C992587E49}"/>
              </a:ext>
            </a:extLst>
          </p:cNvPr>
          <p:cNvSpPr/>
          <p:nvPr/>
        </p:nvSpPr>
        <p:spPr>
          <a:xfrm>
            <a:off x="5868988" y="145097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FE6B5983-ED47-8A45-886D-C9FA70023EBF}"/>
              </a:ext>
            </a:extLst>
          </p:cNvPr>
          <p:cNvSpPr/>
          <p:nvPr/>
        </p:nvSpPr>
        <p:spPr>
          <a:xfrm>
            <a:off x="5868988" y="256222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C34E2DC9-673F-FE46-9F20-F20D2199480B}"/>
              </a:ext>
            </a:extLst>
          </p:cNvPr>
          <p:cNvSpPr/>
          <p:nvPr/>
        </p:nvSpPr>
        <p:spPr>
          <a:xfrm>
            <a:off x="5868988" y="365442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4A11302A-172D-3D4B-B73E-6A2435A263C4}"/>
              </a:ext>
            </a:extLst>
          </p:cNvPr>
          <p:cNvSpPr/>
          <p:nvPr/>
        </p:nvSpPr>
        <p:spPr>
          <a:xfrm>
            <a:off x="5868988" y="468947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787" name="文字方塊 20">
            <a:extLst>
              <a:ext uri="{FF2B5EF4-FFF2-40B4-BE49-F238E27FC236}">
                <a16:creationId xmlns:a16="http://schemas.microsoft.com/office/drawing/2014/main" id="{1336440B-96FC-DB4C-9E47-7B30531F4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4738" y="3414713"/>
            <a:ext cx="16906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Can repeat many times</a:t>
            </a:r>
            <a:endParaRPr lang="zh-TW" altLang="en-US"/>
          </a:p>
        </p:txBody>
      </p:sp>
      <p:sp>
        <p:nvSpPr>
          <p:cNvPr id="15" name="左大括弧 22">
            <a:extLst>
              <a:ext uri="{FF2B5EF4-FFF2-40B4-BE49-F238E27FC236}">
                <a16:creationId xmlns:a16="http://schemas.microsoft.com/office/drawing/2014/main" id="{17993F64-2279-3A41-A930-5F5AFE3483C3}"/>
              </a:ext>
            </a:extLst>
          </p:cNvPr>
          <p:cNvSpPr/>
          <p:nvPr/>
        </p:nvSpPr>
        <p:spPr>
          <a:xfrm flipH="1">
            <a:off x="7026275" y="1806575"/>
            <a:ext cx="334963" cy="4048125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矩形 25">
            <a:extLst>
              <a:ext uri="{FF2B5EF4-FFF2-40B4-BE49-F238E27FC236}">
                <a16:creationId xmlns:a16="http://schemas.microsoft.com/office/drawing/2014/main" id="{84370D24-7C38-194A-9C46-F86C7C50772E}"/>
              </a:ext>
            </a:extLst>
          </p:cNvPr>
          <p:cNvSpPr/>
          <p:nvPr/>
        </p:nvSpPr>
        <p:spPr>
          <a:xfrm>
            <a:off x="5189538" y="1847850"/>
            <a:ext cx="1857375" cy="19002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文字方塊 24">
            <a:extLst>
              <a:ext uri="{FF2B5EF4-FFF2-40B4-BE49-F238E27FC236}">
                <a16:creationId xmlns:a16="http://schemas.microsoft.com/office/drawing/2014/main" id="{FC055E15-983A-5640-8C20-3E8AF1554C7F}"/>
              </a:ext>
            </a:extLst>
          </p:cNvPr>
          <p:cNvSpPr txBox="1"/>
          <p:nvPr/>
        </p:nvSpPr>
        <p:spPr>
          <a:xfrm>
            <a:off x="1381456" y="3568646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rgbClr val="1B00FE"/>
                </a:solidFill>
              </a:rPr>
              <a:t>A new image</a:t>
            </a:r>
            <a:endParaRPr lang="zh-TW" altLang="en-US" sz="2400" dirty="0">
              <a:solidFill>
                <a:srgbClr val="1B00FE"/>
              </a:solidFill>
            </a:endParaRPr>
          </a:p>
        </p:txBody>
      </p:sp>
      <p:sp>
        <p:nvSpPr>
          <p:cNvPr id="19" name="文字方塊 27">
            <a:extLst>
              <a:ext uri="{FF2B5EF4-FFF2-40B4-BE49-F238E27FC236}">
                <a16:creationId xmlns:a16="http://schemas.microsoft.com/office/drawing/2014/main" id="{2726C15F-13D0-F042-A76F-9BB7E6657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119" y="4544811"/>
            <a:ext cx="42497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 dirty="0"/>
              <a:t>Smaller than the original image</a:t>
            </a:r>
            <a:endParaRPr lang="zh-TW" altLang="en-US" sz="2000" dirty="0"/>
          </a:p>
        </p:txBody>
      </p:sp>
      <p:cxnSp>
        <p:nvCxnSpPr>
          <p:cNvPr id="20" name="直線單箭頭接點 6">
            <a:extLst>
              <a:ext uri="{FF2B5EF4-FFF2-40B4-BE49-F238E27FC236}">
                <a16:creationId xmlns:a16="http://schemas.microsoft.com/office/drawing/2014/main" id="{9F8204C0-D464-8E43-BD58-342CD5DC152E}"/>
              </a:ext>
            </a:extLst>
          </p:cNvPr>
          <p:cNvCxnSpPr/>
          <p:nvPr/>
        </p:nvCxnSpPr>
        <p:spPr>
          <a:xfrm flipH="1">
            <a:off x="3535363" y="3875088"/>
            <a:ext cx="227012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8">
            <a:extLst>
              <a:ext uri="{FF2B5EF4-FFF2-40B4-BE49-F238E27FC236}">
                <a16:creationId xmlns:a16="http://schemas.microsoft.com/office/drawing/2014/main" id="{D4D83A10-9DA5-094D-8E13-551693DBC17E}"/>
              </a:ext>
            </a:extLst>
          </p:cNvPr>
          <p:cNvSpPr/>
          <p:nvPr/>
        </p:nvSpPr>
        <p:spPr>
          <a:xfrm>
            <a:off x="5189538" y="4002088"/>
            <a:ext cx="1857375" cy="19002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2" name="群組 7">
            <a:extLst>
              <a:ext uri="{FF2B5EF4-FFF2-40B4-BE49-F238E27FC236}">
                <a16:creationId xmlns:a16="http://schemas.microsoft.com/office/drawing/2014/main" id="{A470580F-DB4C-2948-89CB-71EDA0D4AE5A}"/>
              </a:ext>
            </a:extLst>
          </p:cNvPr>
          <p:cNvGrpSpPr>
            <a:grpSpLocks/>
          </p:cNvGrpSpPr>
          <p:nvPr/>
        </p:nvGrpSpPr>
        <p:grpSpPr bwMode="auto">
          <a:xfrm>
            <a:off x="1562100" y="1611313"/>
            <a:ext cx="1947863" cy="1771650"/>
            <a:chOff x="1561968" y="1612084"/>
            <a:chExt cx="1947915" cy="1771562"/>
          </a:xfrm>
        </p:grpSpPr>
        <p:sp>
          <p:nvSpPr>
            <p:cNvPr id="23" name="橢圓 29">
              <a:extLst>
                <a:ext uri="{FF2B5EF4-FFF2-40B4-BE49-F238E27FC236}">
                  <a16:creationId xmlns:a16="http://schemas.microsoft.com/office/drawing/2014/main" id="{428161EE-E75F-2841-BADA-2AAE07B1A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719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3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橢圓 30">
              <a:extLst>
                <a:ext uri="{FF2B5EF4-FFF2-40B4-BE49-F238E27FC236}">
                  <a16:creationId xmlns:a16="http://schemas.microsoft.com/office/drawing/2014/main" id="{1D619FD9-538C-DF4B-9A2F-A755CB0A7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5295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0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橢圓 31">
              <a:extLst>
                <a:ext uri="{FF2B5EF4-FFF2-40B4-BE49-F238E27FC236}">
                  <a16:creationId xmlns:a16="http://schemas.microsoft.com/office/drawing/2014/main" id="{F47C3A58-209A-8649-B736-149AB56D7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3544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1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橢圓 32">
              <a:extLst>
                <a:ext uri="{FF2B5EF4-FFF2-40B4-BE49-F238E27FC236}">
                  <a16:creationId xmlns:a16="http://schemas.microsoft.com/office/drawing/2014/main" id="{CF333D2E-9089-F44F-9466-0B4CA76C6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968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3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橢圓 33">
              <a:extLst>
                <a:ext uri="{FF2B5EF4-FFF2-40B4-BE49-F238E27FC236}">
                  <a16:creationId xmlns:a16="http://schemas.microsoft.com/office/drawing/2014/main" id="{1ED52FEA-AF2E-0243-BAA6-CA6AE83E1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637" y="1829560"/>
              <a:ext cx="720744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-1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橢圓 34">
              <a:extLst>
                <a:ext uri="{FF2B5EF4-FFF2-40B4-BE49-F238E27FC236}">
                  <a16:creationId xmlns:a16="http://schemas.microsoft.com/office/drawing/2014/main" id="{3D76F8A6-3AE2-C644-9DF8-D54090FF7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139" y="1805749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1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橢圓 35">
              <a:extLst>
                <a:ext uri="{FF2B5EF4-FFF2-40B4-BE49-F238E27FC236}">
                  <a16:creationId xmlns:a16="http://schemas.microsoft.com/office/drawing/2014/main" id="{B12C489C-E883-EC4D-A1FD-C9FC641AD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8975" y="2661369"/>
              <a:ext cx="719157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3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橢圓 36">
              <a:extLst>
                <a:ext uri="{FF2B5EF4-FFF2-40B4-BE49-F238E27FC236}">
                  <a16:creationId xmlns:a16="http://schemas.microsoft.com/office/drawing/2014/main" id="{5C1A9218-D81C-694D-8C60-FE8BBDCCC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6761" y="2662957"/>
              <a:ext cx="719156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0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27EF6C7B-544E-864A-A30A-BDF205251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090" y="72824"/>
            <a:ext cx="2043896" cy="13575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54EA6CB-D198-834E-931E-1243BBA5C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0" y="5233435"/>
            <a:ext cx="2043896" cy="13575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FECE4FB-A285-9D4A-9CD0-4EAF10E28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486" y="5451909"/>
            <a:ext cx="1212897" cy="805581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C438CA8-59E7-EC4D-AB22-C817C07B7F89}"/>
              </a:ext>
            </a:extLst>
          </p:cNvPr>
          <p:cNvSpPr/>
          <p:nvPr/>
        </p:nvSpPr>
        <p:spPr bwMode="auto">
          <a:xfrm>
            <a:off x="2140236" y="5612384"/>
            <a:ext cx="978408" cy="4846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5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標題 1">
            <a:extLst>
              <a:ext uri="{FF2B5EF4-FFF2-40B4-BE49-F238E27FC236}">
                <a16:creationId xmlns:a16="http://schemas.microsoft.com/office/drawing/2014/main" id="{03A463EA-FBFC-FE4E-A421-E9F93F8A5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 dirty="0">
                <a:ea typeface="ＭＳ Ｐゴシック" panose="020B0600070205080204" pitchFamily="34" charset="-128"/>
              </a:rPr>
              <a:t>The whole CNN</a:t>
            </a:r>
            <a:endParaRPr lang="zh-TW" altLang="en-US" dirty="0">
              <a:ea typeface="ＭＳ Ｐゴシック" panose="020B0600070205080204" pitchFamily="34" charset="-128"/>
            </a:endParaRPr>
          </a:p>
        </p:txBody>
      </p:sp>
      <p:grpSp>
        <p:nvGrpSpPr>
          <p:cNvPr id="33794" name="群組 3">
            <a:extLst>
              <a:ext uri="{FF2B5EF4-FFF2-40B4-BE49-F238E27FC236}">
                <a16:creationId xmlns:a16="http://schemas.microsoft.com/office/drawing/2014/main" id="{6BAFC251-D589-E04C-9EBF-3828A5EE7125}"/>
              </a:ext>
            </a:extLst>
          </p:cNvPr>
          <p:cNvGrpSpPr>
            <a:grpSpLocks/>
          </p:cNvGrpSpPr>
          <p:nvPr/>
        </p:nvGrpSpPr>
        <p:grpSpPr bwMode="auto">
          <a:xfrm>
            <a:off x="749300" y="2274888"/>
            <a:ext cx="2906713" cy="3200400"/>
            <a:chOff x="-1626455" y="3999117"/>
            <a:chExt cx="2906568" cy="3201477"/>
          </a:xfrm>
        </p:grpSpPr>
        <p:pic>
          <p:nvPicPr>
            <p:cNvPr id="33825" name="圖片 4">
              <a:extLst>
                <a:ext uri="{FF2B5EF4-FFF2-40B4-BE49-F238E27FC236}">
                  <a16:creationId xmlns:a16="http://schemas.microsoft.com/office/drawing/2014/main" id="{2E5A0238-35A1-8D4D-ABFA-AA3C9A7FA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>
              <a:extLst>
                <a:ext uri="{FF2B5EF4-FFF2-40B4-BE49-F238E27FC236}">
                  <a16:creationId xmlns:a16="http://schemas.microsoft.com/office/drawing/2014/main" id="{565CA58B-990E-474B-87E4-9DFC00FC9D30}"/>
                </a:ext>
              </a:extLst>
            </p:cNvPr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3796" name="文字方塊 8">
            <a:extLst>
              <a:ext uri="{FF2B5EF4-FFF2-40B4-BE49-F238E27FC236}">
                <a16:creationId xmlns:a16="http://schemas.microsoft.com/office/drawing/2014/main" id="{28A666E4-653D-4146-86F4-7BB033BE2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938" y="1706563"/>
            <a:ext cx="2046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cat dog ……</a:t>
            </a:r>
            <a:endParaRPr lang="zh-TW" altLang="en-US"/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1AF75AEB-CD81-174C-9B00-EDB174B1BAC0}"/>
              </a:ext>
            </a:extLst>
          </p:cNvPr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1" name="矩形 12">
            <a:extLst>
              <a:ext uri="{FF2B5EF4-FFF2-40B4-BE49-F238E27FC236}">
                <a16:creationId xmlns:a16="http://schemas.microsoft.com/office/drawing/2014/main" id="{15751C3E-69C2-9A46-9D5F-35661B2B86B5}"/>
              </a:ext>
            </a:extLst>
          </p:cNvPr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2" name="矩形 13">
            <a:extLst>
              <a:ext uri="{FF2B5EF4-FFF2-40B4-BE49-F238E27FC236}">
                <a16:creationId xmlns:a16="http://schemas.microsoft.com/office/drawing/2014/main" id="{6CAD62C9-6FB9-244B-8CC9-EC4E87DE2383}"/>
              </a:ext>
            </a:extLst>
          </p:cNvPr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DC117145-2B70-D448-8C13-35A9D690A379}"/>
              </a:ext>
            </a:extLst>
          </p:cNvPr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文字方塊 15">
            <a:extLst>
              <a:ext uri="{FF2B5EF4-FFF2-40B4-BE49-F238E27FC236}">
                <a16:creationId xmlns:a16="http://schemas.microsoft.com/office/drawing/2014/main" id="{2ED97355-3AD4-2144-A41E-8C652238567D}"/>
              </a:ext>
            </a:extLst>
          </p:cNvPr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Flattened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5" name="向下箭號 11">
            <a:extLst>
              <a:ext uri="{FF2B5EF4-FFF2-40B4-BE49-F238E27FC236}">
                <a16:creationId xmlns:a16="http://schemas.microsoft.com/office/drawing/2014/main" id="{B0E2FF42-9EC5-3245-B561-A2AAD2575409}"/>
              </a:ext>
            </a:extLst>
          </p:cNvPr>
          <p:cNvSpPr/>
          <p:nvPr/>
        </p:nvSpPr>
        <p:spPr>
          <a:xfrm>
            <a:off x="5868988" y="145097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下箭號 17">
            <a:extLst>
              <a:ext uri="{FF2B5EF4-FFF2-40B4-BE49-F238E27FC236}">
                <a16:creationId xmlns:a16="http://schemas.microsoft.com/office/drawing/2014/main" id="{0C367654-99AB-C34A-BCED-5FDCC0544272}"/>
              </a:ext>
            </a:extLst>
          </p:cNvPr>
          <p:cNvSpPr/>
          <p:nvPr/>
        </p:nvSpPr>
        <p:spPr>
          <a:xfrm>
            <a:off x="5868988" y="256222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向下箭號 18">
            <a:extLst>
              <a:ext uri="{FF2B5EF4-FFF2-40B4-BE49-F238E27FC236}">
                <a16:creationId xmlns:a16="http://schemas.microsoft.com/office/drawing/2014/main" id="{0DEE2B30-2C65-7D46-83C9-23B73D3296AE}"/>
              </a:ext>
            </a:extLst>
          </p:cNvPr>
          <p:cNvSpPr/>
          <p:nvPr/>
        </p:nvSpPr>
        <p:spPr>
          <a:xfrm>
            <a:off x="5868988" y="365442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向下箭號 19">
            <a:extLst>
              <a:ext uri="{FF2B5EF4-FFF2-40B4-BE49-F238E27FC236}">
                <a16:creationId xmlns:a16="http://schemas.microsoft.com/office/drawing/2014/main" id="{5A1F91D2-7CE7-C24F-B233-52F01A533C63}"/>
              </a:ext>
            </a:extLst>
          </p:cNvPr>
          <p:cNvSpPr/>
          <p:nvPr/>
        </p:nvSpPr>
        <p:spPr>
          <a:xfrm>
            <a:off x="5868988" y="468947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0" name="右彎箭號 21">
            <a:extLst>
              <a:ext uri="{FF2B5EF4-FFF2-40B4-BE49-F238E27FC236}">
                <a16:creationId xmlns:a16="http://schemas.microsoft.com/office/drawing/2014/main" id="{1CB6E0CC-C835-2C4F-B652-D606E673B8C9}"/>
              </a:ext>
            </a:extLst>
          </p:cNvPr>
          <p:cNvSpPr/>
          <p:nvPr/>
        </p:nvSpPr>
        <p:spPr>
          <a:xfrm rot="16200000">
            <a:off x="2154237" y="5340351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文字方塊 24">
            <a:extLst>
              <a:ext uri="{FF2B5EF4-FFF2-40B4-BE49-F238E27FC236}">
                <a16:creationId xmlns:a16="http://schemas.microsoft.com/office/drawing/2014/main" id="{A3D6EC6C-68CE-5D40-924D-1B7329964DFA}"/>
              </a:ext>
            </a:extLst>
          </p:cNvPr>
          <p:cNvSpPr txBox="1"/>
          <p:nvPr/>
        </p:nvSpPr>
        <p:spPr>
          <a:xfrm>
            <a:off x="6705600" y="3657600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  <p:sp>
        <p:nvSpPr>
          <p:cNvPr id="23" name="文字方塊 26">
            <a:extLst>
              <a:ext uri="{FF2B5EF4-FFF2-40B4-BE49-F238E27FC236}">
                <a16:creationId xmlns:a16="http://schemas.microsoft.com/office/drawing/2014/main" id="{CCFF3BB3-EE7B-E640-BC5B-51382B404337}"/>
              </a:ext>
            </a:extLst>
          </p:cNvPr>
          <p:cNvSpPr txBox="1"/>
          <p:nvPr/>
        </p:nvSpPr>
        <p:spPr>
          <a:xfrm>
            <a:off x="6477000" y="5943600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D9B8D60-B165-5940-9C10-61CB2137A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923" y="112146"/>
            <a:ext cx="1914365" cy="1271481"/>
          </a:xfrm>
          <a:prstGeom prst="rect">
            <a:avLst/>
          </a:prstGeom>
        </p:spPr>
      </p:pic>
      <p:sp>
        <p:nvSpPr>
          <p:cNvPr id="24" name="右彎箭號 21">
            <a:extLst>
              <a:ext uri="{FF2B5EF4-FFF2-40B4-BE49-F238E27FC236}">
                <a16:creationId xmlns:a16="http://schemas.microsoft.com/office/drawing/2014/main" id="{ADAAAFE0-C9DD-D34A-B054-541FC0D08862}"/>
              </a:ext>
            </a:extLst>
          </p:cNvPr>
          <p:cNvSpPr/>
          <p:nvPr/>
        </p:nvSpPr>
        <p:spPr>
          <a:xfrm rot="10800000">
            <a:off x="5030089" y="5730880"/>
            <a:ext cx="1088196" cy="786451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060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8" name="群組 13">
            <a:extLst>
              <a:ext uri="{FF2B5EF4-FFF2-40B4-BE49-F238E27FC236}">
                <a16:creationId xmlns:a16="http://schemas.microsoft.com/office/drawing/2014/main" id="{E7AD9921-5005-904E-BB22-CDEE40248E05}"/>
              </a:ext>
            </a:extLst>
          </p:cNvPr>
          <p:cNvGrpSpPr>
            <a:grpSpLocks/>
          </p:cNvGrpSpPr>
          <p:nvPr/>
        </p:nvGrpSpPr>
        <p:grpSpPr bwMode="auto">
          <a:xfrm>
            <a:off x="266700" y="2473325"/>
            <a:ext cx="1943100" cy="2049463"/>
            <a:chOff x="758373" y="2759289"/>
            <a:chExt cx="1943214" cy="2049364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CDC13D68-BEDC-884A-92C8-07899BF0BF88}"/>
                </a:ext>
              </a:extLst>
            </p:cNvPr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647CAE36-0D5B-2B4C-AC59-8C2D75838389}"/>
                </a:ext>
              </a:extLst>
            </p:cNvPr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9E16B950-5FEB-364B-8534-4A5E03AF580B}"/>
                </a:ext>
              </a:extLst>
            </p:cNvPr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6D232663-B357-354F-8B41-30D6288F49E2}"/>
                </a:ext>
              </a:extLst>
            </p:cNvPr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68E597E9-15AD-E245-974A-E360C300C0AE}"/>
                </a:ext>
              </a:extLst>
            </p:cNvPr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-1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5D17E50A-E686-B046-A0F7-85092BF28B1D}"/>
                </a:ext>
              </a:extLst>
            </p:cNvPr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48E58963-32A7-174A-930C-0E2FD681A2F2}"/>
                </a:ext>
              </a:extLst>
            </p:cNvPr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3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60DF1EE4-9174-7440-B05D-92A4C96ADE92}"/>
                </a:ext>
              </a:extLst>
            </p:cNvPr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0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4" name="文字方塊 16">
            <a:extLst>
              <a:ext uri="{FF2B5EF4-FFF2-40B4-BE49-F238E27FC236}">
                <a16:creationId xmlns:a16="http://schemas.microsoft.com/office/drawing/2014/main" id="{9E7A0D01-6693-614A-A160-15715EB86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886200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Flattened</a:t>
            </a:r>
            <a:endParaRPr lang="zh-TW" altLang="en-US"/>
          </a:p>
        </p:txBody>
      </p:sp>
      <p:sp>
        <p:nvSpPr>
          <p:cNvPr id="15" name="橢圓 20">
            <a:extLst>
              <a:ext uri="{FF2B5EF4-FFF2-40B4-BE49-F238E27FC236}">
                <a16:creationId xmlns:a16="http://schemas.microsoft.com/office/drawing/2014/main" id="{BE16A472-FB40-3A44-B615-C27F7847B57C}"/>
              </a:ext>
            </a:extLst>
          </p:cNvPr>
          <p:cNvSpPr/>
          <p:nvPr/>
        </p:nvSpPr>
        <p:spPr>
          <a:xfrm>
            <a:off x="4212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6" name="橢圓 21">
            <a:extLst>
              <a:ext uri="{FF2B5EF4-FFF2-40B4-BE49-F238E27FC236}">
                <a16:creationId xmlns:a16="http://schemas.microsoft.com/office/drawing/2014/main" id="{EAA8839E-3490-9241-BCAE-51DB77E43410}"/>
              </a:ext>
            </a:extLst>
          </p:cNvPr>
          <p:cNvSpPr/>
          <p:nvPr/>
        </p:nvSpPr>
        <p:spPr>
          <a:xfrm>
            <a:off x="4212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7" name="橢圓 22">
            <a:extLst>
              <a:ext uri="{FF2B5EF4-FFF2-40B4-BE49-F238E27FC236}">
                <a16:creationId xmlns:a16="http://schemas.microsoft.com/office/drawing/2014/main" id="{9CB730D7-A953-8141-B7D8-AB2896A17CF8}"/>
              </a:ext>
            </a:extLst>
          </p:cNvPr>
          <p:cNvSpPr/>
          <p:nvPr/>
        </p:nvSpPr>
        <p:spPr>
          <a:xfrm>
            <a:off x="4212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8" name="橢圓 23">
            <a:extLst>
              <a:ext uri="{FF2B5EF4-FFF2-40B4-BE49-F238E27FC236}">
                <a16:creationId xmlns:a16="http://schemas.microsoft.com/office/drawing/2014/main" id="{DA9BEB72-E851-5947-B85B-31B469360797}"/>
              </a:ext>
            </a:extLst>
          </p:cNvPr>
          <p:cNvSpPr/>
          <p:nvPr/>
        </p:nvSpPr>
        <p:spPr>
          <a:xfrm>
            <a:off x="4212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9" name="橢圓 24">
            <a:extLst>
              <a:ext uri="{FF2B5EF4-FFF2-40B4-BE49-F238E27FC236}">
                <a16:creationId xmlns:a16="http://schemas.microsoft.com/office/drawing/2014/main" id="{35EA3F16-CD3B-AB44-A0AA-93989E6B8BD4}"/>
              </a:ext>
            </a:extLst>
          </p:cNvPr>
          <p:cNvSpPr/>
          <p:nvPr/>
        </p:nvSpPr>
        <p:spPr>
          <a:xfrm>
            <a:off x="4212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-1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橢圓 25">
            <a:extLst>
              <a:ext uri="{FF2B5EF4-FFF2-40B4-BE49-F238E27FC236}">
                <a16:creationId xmlns:a16="http://schemas.microsoft.com/office/drawing/2014/main" id="{1F099B65-1C49-DE47-BB2A-426CBEB15A95}"/>
              </a:ext>
            </a:extLst>
          </p:cNvPr>
          <p:cNvSpPr/>
          <p:nvPr/>
        </p:nvSpPr>
        <p:spPr>
          <a:xfrm>
            <a:off x="4212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橢圓 26">
            <a:extLst>
              <a:ext uri="{FF2B5EF4-FFF2-40B4-BE49-F238E27FC236}">
                <a16:creationId xmlns:a16="http://schemas.microsoft.com/office/drawing/2014/main" id="{09EBC5FD-2D15-084F-9E8C-8B10E20AE491}"/>
              </a:ext>
            </a:extLst>
          </p:cNvPr>
          <p:cNvSpPr/>
          <p:nvPr/>
        </p:nvSpPr>
        <p:spPr>
          <a:xfrm>
            <a:off x="4212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2" name="橢圓 27">
            <a:extLst>
              <a:ext uri="{FF2B5EF4-FFF2-40B4-BE49-F238E27FC236}">
                <a16:creationId xmlns:a16="http://schemas.microsoft.com/office/drawing/2014/main" id="{205746E2-69C2-CA45-B827-50EFC37EE936}"/>
              </a:ext>
            </a:extLst>
          </p:cNvPr>
          <p:cNvSpPr/>
          <p:nvPr/>
        </p:nvSpPr>
        <p:spPr>
          <a:xfrm>
            <a:off x="4212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3" name="向右箭號 4">
            <a:extLst>
              <a:ext uri="{FF2B5EF4-FFF2-40B4-BE49-F238E27FC236}">
                <a16:creationId xmlns:a16="http://schemas.microsoft.com/office/drawing/2014/main" id="{1D480E84-4504-C346-ABA6-5DB066633F7B}"/>
              </a:ext>
            </a:extLst>
          </p:cNvPr>
          <p:cNvSpPr/>
          <p:nvPr/>
        </p:nvSpPr>
        <p:spPr>
          <a:xfrm>
            <a:off x="4987925" y="3190875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向右箭號 32">
            <a:extLst>
              <a:ext uri="{FF2B5EF4-FFF2-40B4-BE49-F238E27FC236}">
                <a16:creationId xmlns:a16="http://schemas.microsoft.com/office/drawing/2014/main" id="{D6C71698-A803-F145-A306-6A0B1764FB6B}"/>
              </a:ext>
            </a:extLst>
          </p:cNvPr>
          <p:cNvSpPr/>
          <p:nvPr/>
        </p:nvSpPr>
        <p:spPr>
          <a:xfrm>
            <a:off x="7473950" y="3419475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5" name="群組 28">
            <a:extLst>
              <a:ext uri="{FF2B5EF4-FFF2-40B4-BE49-F238E27FC236}">
                <a16:creationId xmlns:a16="http://schemas.microsoft.com/office/drawing/2014/main" id="{AE60D299-05D7-6947-9F4E-0C7133F00464}"/>
              </a:ext>
            </a:extLst>
          </p:cNvPr>
          <p:cNvGrpSpPr>
            <a:grpSpLocks/>
          </p:cNvGrpSpPr>
          <p:nvPr/>
        </p:nvGrpSpPr>
        <p:grpSpPr bwMode="auto">
          <a:xfrm>
            <a:off x="5602288" y="2724150"/>
            <a:ext cx="3200400" cy="2506663"/>
            <a:chOff x="-2630921" y="4440114"/>
            <a:chExt cx="3201477" cy="2506507"/>
          </a:xfrm>
        </p:grpSpPr>
        <p:pic>
          <p:nvPicPr>
            <p:cNvPr id="34848" name="圖片 29">
              <a:extLst>
                <a:ext uri="{FF2B5EF4-FFF2-40B4-BE49-F238E27FC236}">
                  <a16:creationId xmlns:a16="http://schemas.microsoft.com/office/drawing/2014/main" id="{5E1912DF-EEFB-454A-AE1A-C260887D0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-2630921" y="4440114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30">
              <a:extLst>
                <a:ext uri="{FF2B5EF4-FFF2-40B4-BE49-F238E27FC236}">
                  <a16:creationId xmlns:a16="http://schemas.microsoft.com/office/drawing/2014/main" id="{2B97C098-6415-D543-91F7-B3CB1A292884}"/>
                </a:ext>
              </a:extLst>
            </p:cNvPr>
            <p:cNvSpPr txBox="1"/>
            <p:nvPr/>
          </p:nvSpPr>
          <p:spPr>
            <a:xfrm>
              <a:off x="-2630921" y="6238735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向右箭號 33">
            <a:extLst>
              <a:ext uri="{FF2B5EF4-FFF2-40B4-BE49-F238E27FC236}">
                <a16:creationId xmlns:a16="http://schemas.microsoft.com/office/drawing/2014/main" id="{38A78CF2-4C09-9140-83D4-A013661A5E19}"/>
              </a:ext>
            </a:extLst>
          </p:cNvPr>
          <p:cNvSpPr/>
          <p:nvPr/>
        </p:nvSpPr>
        <p:spPr>
          <a:xfrm>
            <a:off x="2325688" y="3201988"/>
            <a:ext cx="1831975" cy="7286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34CA5A-8693-CA49-A5C8-C5A8E751E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6817C6-7088-274B-BB97-0D1C11ACA619}"/>
              </a:ext>
            </a:extLst>
          </p:cNvPr>
          <p:cNvSpPr txBox="1"/>
          <p:nvPr/>
        </p:nvSpPr>
        <p:spPr>
          <a:xfrm>
            <a:off x="347472" y="1810512"/>
            <a:ext cx="1409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B00FE"/>
                </a:solidFill>
              </a:rPr>
              <a:t>Flattening</a:t>
            </a:r>
          </a:p>
        </p:txBody>
      </p:sp>
    </p:spTree>
    <p:extLst>
      <p:ext uri="{BB962C8B-B14F-4D97-AF65-F5344CB8AC3E}">
        <p14:creationId xmlns:p14="http://schemas.microsoft.com/office/powerpoint/2010/main" val="29904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 animBg="1"/>
      <p:bldP spid="24" grpId="0" animBg="1"/>
      <p:bldP spid="2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>
            <a:extLst>
              <a:ext uri="{FF2B5EF4-FFF2-40B4-BE49-F238E27FC236}">
                <a16:creationId xmlns:a16="http://schemas.microsoft.com/office/drawing/2014/main" id="{7F78459E-4F35-D74E-B49D-7B91E66827CE}"/>
              </a:ext>
            </a:extLst>
          </p:cNvPr>
          <p:cNvSpPr txBox="1"/>
          <p:nvPr/>
        </p:nvSpPr>
        <p:spPr>
          <a:xfrm>
            <a:off x="3091045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tensor)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5844" name="矩形 9">
            <a:extLst>
              <a:ext uri="{FF2B5EF4-FFF2-40B4-BE49-F238E27FC236}">
                <a16:creationId xmlns:a16="http://schemas.microsoft.com/office/drawing/2014/main" id="{035AA4D0-0C8A-964C-9C29-CA3A3A885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65113"/>
            <a:ext cx="2108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093C6CB7-F864-A647-8F2F-2E914BC89157}"/>
              </a:ext>
            </a:extLst>
          </p:cNvPr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>
            <a:extLst>
              <a:ext uri="{FF2B5EF4-FFF2-40B4-BE49-F238E27FC236}">
                <a16:creationId xmlns:a16="http://schemas.microsoft.com/office/drawing/2014/main" id="{F679979C-C948-EE49-9050-34809BE3FF54}"/>
              </a:ext>
            </a:extLst>
          </p:cNvPr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D50EDDD2-5525-A14F-B76D-27D1CE8F3963}"/>
              </a:ext>
            </a:extLst>
          </p:cNvPr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34106808-80AC-0048-AC45-06DC7825C010}"/>
              </a:ext>
            </a:extLst>
          </p:cNvPr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191D23A6-3403-E244-9E32-F21A26E3E9DB}"/>
              </a:ext>
            </a:extLst>
          </p:cNvPr>
          <p:cNvSpPr/>
          <p:nvPr/>
        </p:nvSpPr>
        <p:spPr>
          <a:xfrm>
            <a:off x="6927850" y="1397000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8F72C029-6223-724C-9955-734E825B0BCC}"/>
              </a:ext>
            </a:extLst>
          </p:cNvPr>
          <p:cNvSpPr/>
          <p:nvPr/>
        </p:nvSpPr>
        <p:spPr>
          <a:xfrm>
            <a:off x="6927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0D2BB49E-02BA-DF41-A47B-0DB7541C4933}"/>
              </a:ext>
            </a:extLst>
          </p:cNvPr>
          <p:cNvSpPr/>
          <p:nvPr/>
        </p:nvSpPr>
        <p:spPr>
          <a:xfrm>
            <a:off x="6927850" y="359886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09B9BDCA-8373-2941-B142-E24F8A94243B}"/>
              </a:ext>
            </a:extLst>
          </p:cNvPr>
          <p:cNvSpPr/>
          <p:nvPr/>
        </p:nvSpPr>
        <p:spPr>
          <a:xfrm>
            <a:off x="6927850" y="463391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861" name="文字方塊 41">
            <a:extLst>
              <a:ext uri="{FF2B5EF4-FFF2-40B4-BE49-F238E27FC236}">
                <a16:creationId xmlns:a16="http://schemas.microsoft.com/office/drawing/2014/main" id="{FFF10D2C-174D-894D-88B8-5839E9DB1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0" y="973138"/>
            <a:ext cx="20462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input</a:t>
            </a:r>
            <a:endParaRPr lang="zh-TW" altLang="en-US"/>
          </a:p>
        </p:txBody>
      </p:sp>
      <p:pic>
        <p:nvPicPr>
          <p:cNvPr id="15" name="圖片 1">
            <a:extLst>
              <a:ext uri="{FF2B5EF4-FFF2-40B4-BE49-F238E27FC236}">
                <a16:creationId xmlns:a16="http://schemas.microsoft.com/office/drawing/2014/main" id="{F9EC3BDA-547E-A849-B4AF-72C455E81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450975"/>
            <a:ext cx="48672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2">
            <a:extLst>
              <a:ext uri="{FF2B5EF4-FFF2-40B4-BE49-F238E27FC236}">
                <a16:creationId xmlns:a16="http://schemas.microsoft.com/office/drawing/2014/main" id="{2191EDE9-155E-BB42-8E82-E4CFCF6B3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75" y="4697413"/>
            <a:ext cx="41719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直線接點 45">
            <a:extLst>
              <a:ext uri="{FF2B5EF4-FFF2-40B4-BE49-F238E27FC236}">
                <a16:creationId xmlns:a16="http://schemas.microsoft.com/office/drawing/2014/main" id="{72484FDF-A0A9-1846-94B3-17F82871953E}"/>
              </a:ext>
            </a:extLst>
          </p:cNvPr>
          <p:cNvCxnSpPr/>
          <p:nvPr/>
        </p:nvCxnSpPr>
        <p:spPr>
          <a:xfrm>
            <a:off x="2201863" y="1671638"/>
            <a:ext cx="1709737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46">
            <a:extLst>
              <a:ext uri="{FF2B5EF4-FFF2-40B4-BE49-F238E27FC236}">
                <a16:creationId xmlns:a16="http://schemas.microsoft.com/office/drawing/2014/main" id="{11CEA8A7-700C-1547-BEA5-2ECD71726C63}"/>
              </a:ext>
            </a:extLst>
          </p:cNvPr>
          <p:cNvCxnSpPr/>
          <p:nvPr/>
        </p:nvCxnSpPr>
        <p:spPr>
          <a:xfrm>
            <a:off x="4129088" y="1671638"/>
            <a:ext cx="334962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48">
            <a:extLst>
              <a:ext uri="{FF2B5EF4-FFF2-40B4-BE49-F238E27FC236}">
                <a16:creationId xmlns:a16="http://schemas.microsoft.com/office/drawing/2014/main" id="{7C67B794-3052-D144-A069-55C7919C4F4A}"/>
              </a:ext>
            </a:extLst>
          </p:cNvPr>
          <p:cNvCxnSpPr/>
          <p:nvPr/>
        </p:nvCxnSpPr>
        <p:spPr>
          <a:xfrm>
            <a:off x="4559300" y="1671638"/>
            <a:ext cx="16827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51">
            <a:extLst>
              <a:ext uri="{FF2B5EF4-FFF2-40B4-BE49-F238E27FC236}">
                <a16:creationId xmlns:a16="http://schemas.microsoft.com/office/drawing/2014/main" id="{021BF518-85B4-4B4C-88DB-AABEE767B4F6}"/>
              </a:ext>
            </a:extLst>
          </p:cNvPr>
          <p:cNvCxnSpPr/>
          <p:nvPr/>
        </p:nvCxnSpPr>
        <p:spPr>
          <a:xfrm>
            <a:off x="4816475" y="1673225"/>
            <a:ext cx="166688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表格 54">
            <a:extLst>
              <a:ext uri="{FF2B5EF4-FFF2-40B4-BE49-F238E27FC236}">
                <a16:creationId xmlns:a16="http://schemas.microsoft.com/office/drawing/2014/main" id="{E08D0FE0-2C45-9A43-80C5-FCEA80741BEA}"/>
              </a:ext>
            </a:extLst>
          </p:cNvPr>
          <p:cNvGraphicFramePr>
            <a:graphicFrameLocks noGrp="1"/>
          </p:cNvGraphicFramePr>
          <p:nvPr/>
        </p:nvGraphicFramePr>
        <p:xfrm>
          <a:off x="723900" y="2203450"/>
          <a:ext cx="1382712" cy="1112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表格 55">
            <a:extLst>
              <a:ext uri="{FF2B5EF4-FFF2-40B4-BE49-F238E27FC236}">
                <a16:creationId xmlns:a16="http://schemas.microsoft.com/office/drawing/2014/main" id="{6A60FD44-DDF3-4A45-99F6-A8237505359F}"/>
              </a:ext>
            </a:extLst>
          </p:cNvPr>
          <p:cNvGraphicFramePr>
            <a:graphicFrameLocks noGrp="1"/>
          </p:cNvGraphicFramePr>
          <p:nvPr/>
        </p:nvGraphicFramePr>
        <p:xfrm>
          <a:off x="1492250" y="2368550"/>
          <a:ext cx="1398588" cy="11112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字方塊 56">
            <a:extLst>
              <a:ext uri="{FF2B5EF4-FFF2-40B4-BE49-F238E27FC236}">
                <a16:creationId xmlns:a16="http://schemas.microsoft.com/office/drawing/2014/main" id="{125601AA-AC09-EC4C-88C2-5DDCEB52D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1088" y="2452688"/>
            <a:ext cx="18018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There are </a:t>
            </a:r>
            <a:r>
              <a:rPr lang="en-US" altLang="zh-TW">
                <a:solidFill>
                  <a:srgbClr val="FF0000"/>
                </a:solidFill>
              </a:rPr>
              <a:t>25</a:t>
            </a:r>
            <a:r>
              <a:rPr lang="en-US" altLang="zh-TW"/>
              <a:t> </a:t>
            </a:r>
            <a:r>
              <a:rPr lang="en-US" altLang="zh-TW">
                <a:solidFill>
                  <a:srgbClr val="FF0000"/>
                </a:solidFill>
              </a:rPr>
              <a:t>3x3</a:t>
            </a:r>
            <a:r>
              <a:rPr lang="en-US" altLang="zh-TW"/>
              <a:t> filters.</a:t>
            </a:r>
            <a:endParaRPr lang="zh-TW" altLang="en-US"/>
          </a:p>
        </p:txBody>
      </p:sp>
      <p:sp>
        <p:nvSpPr>
          <p:cNvPr id="24" name="文字方塊 57">
            <a:extLst>
              <a:ext uri="{FF2B5EF4-FFF2-40B4-BE49-F238E27FC236}">
                <a16:creationId xmlns:a16="http://schemas.microsoft.com/office/drawing/2014/main" id="{6371CD12-7C31-6747-BEB9-010D227C3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0" y="2522538"/>
            <a:ext cx="6921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……</a:t>
            </a:r>
            <a:endParaRPr lang="zh-TW" altLang="en-US" sz="2800"/>
          </a:p>
        </p:txBody>
      </p:sp>
      <p:sp>
        <p:nvSpPr>
          <p:cNvPr id="25" name="文字方塊 58">
            <a:extLst>
              <a:ext uri="{FF2B5EF4-FFF2-40B4-BE49-F238E27FC236}">
                <a16:creationId xmlns:a16="http://schemas.microsoft.com/office/drawing/2014/main" id="{E1249A5D-A582-2B43-9999-E48F4D0C4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3489325"/>
            <a:ext cx="39512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Input_shape = ( 28 , 28 , 1)</a:t>
            </a:r>
            <a:endParaRPr lang="zh-TW" altLang="en-US" sz="2000"/>
          </a:p>
        </p:txBody>
      </p:sp>
      <p:sp>
        <p:nvSpPr>
          <p:cNvPr id="26" name="文字方塊 59">
            <a:extLst>
              <a:ext uri="{FF2B5EF4-FFF2-40B4-BE49-F238E27FC236}">
                <a16:creationId xmlns:a16="http://schemas.microsoft.com/office/drawing/2014/main" id="{322C6FD6-E094-204D-98C1-2C786F7A1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4114800"/>
            <a:ext cx="2646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1: black/white, 3: RGB</a:t>
            </a:r>
            <a:endParaRPr lang="zh-TW" altLang="en-US" sz="1800"/>
          </a:p>
        </p:txBody>
      </p:sp>
      <p:sp>
        <p:nvSpPr>
          <p:cNvPr id="27" name="文字方塊 60">
            <a:extLst>
              <a:ext uri="{FF2B5EF4-FFF2-40B4-BE49-F238E27FC236}">
                <a16:creationId xmlns:a16="http://schemas.microsoft.com/office/drawing/2014/main" id="{4E890232-D687-4740-8E44-EFE8AB30C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038600"/>
            <a:ext cx="2024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28 x 28 pixels</a:t>
            </a:r>
            <a:endParaRPr lang="zh-TW" altLang="en-US" sz="1800"/>
          </a:p>
        </p:txBody>
      </p:sp>
      <p:sp>
        <p:nvSpPr>
          <p:cNvPr id="28" name="橢圓 61">
            <a:extLst>
              <a:ext uri="{FF2B5EF4-FFF2-40B4-BE49-F238E27FC236}">
                <a16:creationId xmlns:a16="http://schemas.microsoft.com/office/drawing/2014/main" id="{D4C2E370-44C2-9844-8B36-A542A962C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2588" y="5118100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9" name="橢圓 62">
            <a:extLst>
              <a:ext uri="{FF2B5EF4-FFF2-40B4-BE49-F238E27FC236}">
                <a16:creationId xmlns:a16="http://schemas.microsoft.com/office/drawing/2014/main" id="{5E209E23-012E-BF41-A04B-859D33BE6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263" y="5118100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0" name="橢圓 63">
            <a:extLst>
              <a:ext uri="{FF2B5EF4-FFF2-40B4-BE49-F238E27FC236}">
                <a16:creationId xmlns:a16="http://schemas.microsoft.com/office/drawing/2014/main" id="{039D58C8-8D65-C745-92EF-51C0E9D23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6238" y="5838825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1" name="橢圓 64">
            <a:extLst>
              <a:ext uri="{FF2B5EF4-FFF2-40B4-BE49-F238E27FC236}">
                <a16:creationId xmlns:a16="http://schemas.microsoft.com/office/drawing/2014/main" id="{85E2F4CF-16D7-F44C-AA66-283642F1E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6325" y="5838825"/>
            <a:ext cx="630238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2" name="矩形 65">
            <a:extLst>
              <a:ext uri="{FF2B5EF4-FFF2-40B4-BE49-F238E27FC236}">
                <a16:creationId xmlns:a16="http://schemas.microsoft.com/office/drawing/2014/main" id="{F8375DE7-7C01-E94A-9AC2-B16888CF6260}"/>
              </a:ext>
            </a:extLst>
          </p:cNvPr>
          <p:cNvSpPr/>
          <p:nvPr/>
        </p:nvSpPr>
        <p:spPr>
          <a:xfrm>
            <a:off x="1652588" y="5092700"/>
            <a:ext cx="1331912" cy="1376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橢圓 66">
            <a:extLst>
              <a:ext uri="{FF2B5EF4-FFF2-40B4-BE49-F238E27FC236}">
                <a16:creationId xmlns:a16="http://schemas.microsoft.com/office/drawing/2014/main" id="{A53C866E-F617-8744-8A21-D1E505AB0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0175" y="5130800"/>
            <a:ext cx="630238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4" name="矩形 70">
            <a:extLst>
              <a:ext uri="{FF2B5EF4-FFF2-40B4-BE49-F238E27FC236}">
                <a16:creationId xmlns:a16="http://schemas.microsoft.com/office/drawing/2014/main" id="{4575474F-A50C-184A-8297-9339CC9A2BC5}"/>
              </a:ext>
            </a:extLst>
          </p:cNvPr>
          <p:cNvSpPr/>
          <p:nvPr/>
        </p:nvSpPr>
        <p:spPr>
          <a:xfrm>
            <a:off x="3940175" y="5105400"/>
            <a:ext cx="1331913" cy="1376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" name="箭號: 向右 71">
            <a:extLst>
              <a:ext uri="{FF2B5EF4-FFF2-40B4-BE49-F238E27FC236}">
                <a16:creationId xmlns:a16="http://schemas.microsoft.com/office/drawing/2014/main" id="{53947BE5-98B6-FF47-98BC-EA9951164186}"/>
              </a:ext>
            </a:extLst>
          </p:cNvPr>
          <p:cNvSpPr/>
          <p:nvPr/>
        </p:nvSpPr>
        <p:spPr>
          <a:xfrm>
            <a:off x="3082925" y="5583238"/>
            <a:ext cx="782638" cy="4778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6" name="矩形 72">
            <a:extLst>
              <a:ext uri="{FF2B5EF4-FFF2-40B4-BE49-F238E27FC236}">
                <a16:creationId xmlns:a16="http://schemas.microsoft.com/office/drawing/2014/main" id="{E5C85C6A-49DE-5F40-90CE-B84E81B786EB}"/>
              </a:ext>
            </a:extLst>
          </p:cNvPr>
          <p:cNvSpPr/>
          <p:nvPr/>
        </p:nvSpPr>
        <p:spPr>
          <a:xfrm>
            <a:off x="374650" y="1258888"/>
            <a:ext cx="5365750" cy="32131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矩形 73">
            <a:extLst>
              <a:ext uri="{FF2B5EF4-FFF2-40B4-BE49-F238E27FC236}">
                <a16:creationId xmlns:a16="http://schemas.microsoft.com/office/drawing/2014/main" id="{C521B12A-8017-5F4A-9DAE-963355AB6F06}"/>
              </a:ext>
            </a:extLst>
          </p:cNvPr>
          <p:cNvSpPr/>
          <p:nvPr/>
        </p:nvSpPr>
        <p:spPr>
          <a:xfrm>
            <a:off x="1222375" y="4598988"/>
            <a:ext cx="4525963" cy="20542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8" name="直線單箭頭接點 75">
            <a:extLst>
              <a:ext uri="{FF2B5EF4-FFF2-40B4-BE49-F238E27FC236}">
                <a16:creationId xmlns:a16="http://schemas.microsoft.com/office/drawing/2014/main" id="{B6253673-ED7D-A449-BE74-D1D003E73AE9}"/>
              </a:ext>
            </a:extLst>
          </p:cNvPr>
          <p:cNvCxnSpPr/>
          <p:nvPr/>
        </p:nvCxnSpPr>
        <p:spPr>
          <a:xfrm flipH="1">
            <a:off x="5748338" y="2152650"/>
            <a:ext cx="560387" cy="82073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77">
            <a:extLst>
              <a:ext uri="{FF2B5EF4-FFF2-40B4-BE49-F238E27FC236}">
                <a16:creationId xmlns:a16="http://schemas.microsoft.com/office/drawing/2014/main" id="{C0DE6DE3-5A61-2D43-BAE5-FD92235FCEE2}"/>
              </a:ext>
            </a:extLst>
          </p:cNvPr>
          <p:cNvCxnSpPr>
            <a:endCxn id="37" idx="3"/>
          </p:cNvCxnSpPr>
          <p:nvPr/>
        </p:nvCxnSpPr>
        <p:spPr>
          <a:xfrm flipH="1">
            <a:off x="5748338" y="3252788"/>
            <a:ext cx="560387" cy="237331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81">
            <a:extLst>
              <a:ext uri="{FF2B5EF4-FFF2-40B4-BE49-F238E27FC236}">
                <a16:creationId xmlns:a16="http://schemas.microsoft.com/office/drawing/2014/main" id="{75EBFC63-2C56-3549-ADD9-6FD213BC80FB}"/>
              </a:ext>
            </a:extLst>
          </p:cNvPr>
          <p:cNvCxnSpPr/>
          <p:nvPr/>
        </p:nvCxnSpPr>
        <p:spPr>
          <a:xfrm>
            <a:off x="4114800" y="3886200"/>
            <a:ext cx="274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82">
            <a:extLst>
              <a:ext uri="{FF2B5EF4-FFF2-40B4-BE49-F238E27FC236}">
                <a16:creationId xmlns:a16="http://schemas.microsoft.com/office/drawing/2014/main" id="{4E1B8FC7-5141-434E-B0E2-1AF0556E6400}"/>
              </a:ext>
            </a:extLst>
          </p:cNvPr>
          <p:cNvCxnSpPr/>
          <p:nvPr/>
        </p:nvCxnSpPr>
        <p:spPr>
          <a:xfrm>
            <a:off x="3124200" y="3886200"/>
            <a:ext cx="8445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84">
            <a:extLst>
              <a:ext uri="{FF2B5EF4-FFF2-40B4-BE49-F238E27FC236}">
                <a16:creationId xmlns:a16="http://schemas.microsoft.com/office/drawing/2014/main" id="{C30AF587-3A71-DC48-9CB8-E7BC0AAC5E62}"/>
              </a:ext>
            </a:extLst>
          </p:cNvPr>
          <p:cNvCxnSpPr>
            <a:cxnSpLocks/>
          </p:cNvCxnSpPr>
          <p:nvPr/>
        </p:nvCxnSpPr>
        <p:spPr>
          <a:xfrm flipH="1">
            <a:off x="3962400" y="3886200"/>
            <a:ext cx="292100" cy="24765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86">
            <a:extLst>
              <a:ext uri="{FF2B5EF4-FFF2-40B4-BE49-F238E27FC236}">
                <a16:creationId xmlns:a16="http://schemas.microsoft.com/office/drawing/2014/main" id="{9EE087B6-FB81-9943-B459-3E037187898A}"/>
              </a:ext>
            </a:extLst>
          </p:cNvPr>
          <p:cNvCxnSpPr>
            <a:cxnSpLocks/>
          </p:cNvCxnSpPr>
          <p:nvPr/>
        </p:nvCxnSpPr>
        <p:spPr>
          <a:xfrm flipH="1">
            <a:off x="2286000" y="3886200"/>
            <a:ext cx="1241425" cy="21113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2">
            <a:extLst>
              <a:ext uri="{FF2B5EF4-FFF2-40B4-BE49-F238E27FC236}">
                <a16:creationId xmlns:a16="http://schemas.microsoft.com/office/drawing/2014/main" id="{B5935C6C-79D1-D344-88F3-785A96530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708150"/>
            <a:ext cx="12747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直線接點 52">
            <a:extLst>
              <a:ext uri="{FF2B5EF4-FFF2-40B4-BE49-F238E27FC236}">
                <a16:creationId xmlns:a16="http://schemas.microsoft.com/office/drawing/2014/main" id="{1C90438B-5E68-F645-BD72-63E87F94D57B}"/>
              </a:ext>
            </a:extLst>
          </p:cNvPr>
          <p:cNvCxnSpPr/>
          <p:nvPr/>
        </p:nvCxnSpPr>
        <p:spPr>
          <a:xfrm>
            <a:off x="2046288" y="1908175"/>
            <a:ext cx="27813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45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>
            <a:extLst>
              <a:ext uri="{FF2B5EF4-FFF2-40B4-BE49-F238E27FC236}">
                <a16:creationId xmlns:a16="http://schemas.microsoft.com/office/drawing/2014/main" id="{58B1B372-5438-7B46-97CE-6461710DB939}"/>
              </a:ext>
            </a:extLst>
          </p:cNvPr>
          <p:cNvSpPr txBox="1"/>
          <p:nvPr/>
        </p:nvSpPr>
        <p:spPr>
          <a:xfrm>
            <a:off x="3091045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array)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6868" name="矩形 9">
            <a:extLst>
              <a:ext uri="{FF2B5EF4-FFF2-40B4-BE49-F238E27FC236}">
                <a16:creationId xmlns:a16="http://schemas.microsoft.com/office/drawing/2014/main" id="{DD6E3628-F538-4946-9C8E-816597819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65113"/>
            <a:ext cx="2108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60EA3863-04A6-294D-8CEB-8A3DAA403177}"/>
              </a:ext>
            </a:extLst>
          </p:cNvPr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>
            <a:extLst>
              <a:ext uri="{FF2B5EF4-FFF2-40B4-BE49-F238E27FC236}">
                <a16:creationId xmlns:a16="http://schemas.microsoft.com/office/drawing/2014/main" id="{241C36E0-765E-DF48-BA56-531B30189BBA}"/>
              </a:ext>
            </a:extLst>
          </p:cNvPr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02024510-D3BF-5C44-9102-028903092527}"/>
              </a:ext>
            </a:extLst>
          </p:cNvPr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C110FF88-75FE-E847-AD5B-1D13AF94BC44}"/>
              </a:ext>
            </a:extLst>
          </p:cNvPr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A89DA8E2-4098-BC4B-B51D-3E6568D86FA6}"/>
              </a:ext>
            </a:extLst>
          </p:cNvPr>
          <p:cNvSpPr/>
          <p:nvPr/>
        </p:nvSpPr>
        <p:spPr>
          <a:xfrm>
            <a:off x="6927850" y="1397000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EF702FED-1C40-8742-83C2-CB640499B36F}"/>
              </a:ext>
            </a:extLst>
          </p:cNvPr>
          <p:cNvSpPr/>
          <p:nvPr/>
        </p:nvSpPr>
        <p:spPr>
          <a:xfrm>
            <a:off x="6927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14FB110E-F04F-6D4B-9BB6-418160DF4F4F}"/>
              </a:ext>
            </a:extLst>
          </p:cNvPr>
          <p:cNvSpPr/>
          <p:nvPr/>
        </p:nvSpPr>
        <p:spPr>
          <a:xfrm>
            <a:off x="6927850" y="359886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D33AE05D-E70E-2D44-9AC0-E3A41F0F6F2E}"/>
              </a:ext>
            </a:extLst>
          </p:cNvPr>
          <p:cNvSpPr/>
          <p:nvPr/>
        </p:nvSpPr>
        <p:spPr>
          <a:xfrm>
            <a:off x="6927850" y="463391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6885" name="文字方塊 41">
            <a:extLst>
              <a:ext uri="{FF2B5EF4-FFF2-40B4-BE49-F238E27FC236}">
                <a16:creationId xmlns:a16="http://schemas.microsoft.com/office/drawing/2014/main" id="{C689744C-92EC-9F43-9D9F-16CBD7ECFC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0" y="973138"/>
            <a:ext cx="2046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/>
              <a:t>Input</a:t>
            </a:r>
            <a:endParaRPr lang="zh-TW" altLang="en-US" sz="2000"/>
          </a:p>
        </p:txBody>
      </p:sp>
      <p:pic>
        <p:nvPicPr>
          <p:cNvPr id="15" name="圖片 1">
            <a:extLst>
              <a:ext uri="{FF2B5EF4-FFF2-40B4-BE49-F238E27FC236}">
                <a16:creationId xmlns:a16="http://schemas.microsoft.com/office/drawing/2014/main" id="{FE5198F2-49E0-C342-A703-665D84051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74838"/>
            <a:ext cx="48672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2">
            <a:extLst>
              <a:ext uri="{FF2B5EF4-FFF2-40B4-BE49-F238E27FC236}">
                <a16:creationId xmlns:a16="http://schemas.microsoft.com/office/drawing/2014/main" id="{06405B01-D18E-4C46-8AFD-497442E94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3119438"/>
            <a:ext cx="41719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42">
            <a:extLst>
              <a:ext uri="{FF2B5EF4-FFF2-40B4-BE49-F238E27FC236}">
                <a16:creationId xmlns:a16="http://schemas.microsoft.com/office/drawing/2014/main" id="{089AF701-6996-EC4F-99F5-184389EAE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4197350"/>
            <a:ext cx="441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圖片 43">
            <a:extLst>
              <a:ext uri="{FF2B5EF4-FFF2-40B4-BE49-F238E27FC236}">
                <a16:creationId xmlns:a16="http://schemas.microsoft.com/office/drawing/2014/main" id="{65E117A1-A1A2-A342-BB59-F99F9BC05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5238750"/>
            <a:ext cx="421957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字方塊 22">
            <a:extLst>
              <a:ext uri="{FF2B5EF4-FFF2-40B4-BE49-F238E27FC236}">
                <a16:creationId xmlns:a16="http://schemas.microsoft.com/office/drawing/2014/main" id="{7A4D97C5-3120-EB48-B95C-658F40294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75" y="1333500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1 x 28 x 28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0" name="文字方塊 23">
            <a:extLst>
              <a:ext uri="{FF2B5EF4-FFF2-40B4-BE49-F238E27FC236}">
                <a16:creationId xmlns:a16="http://schemas.microsoft.com/office/drawing/2014/main" id="{4D6A2CB3-4CA2-6D42-B95E-3103F63259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514600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25 x 26 x 26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1" name="文字方塊 24">
            <a:extLst>
              <a:ext uri="{FF2B5EF4-FFF2-40B4-BE49-F238E27FC236}">
                <a16:creationId xmlns:a16="http://schemas.microsoft.com/office/drawing/2014/main" id="{2229C51D-7501-0B44-A44D-49BA08D3D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75" y="3513138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25 x 13 x 13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2" name="文字方塊 25">
            <a:extLst>
              <a:ext uri="{FF2B5EF4-FFF2-40B4-BE49-F238E27FC236}">
                <a16:creationId xmlns:a16="http://schemas.microsoft.com/office/drawing/2014/main" id="{C34E34A2-DBCD-4547-8BDC-ABED812A4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75" y="4595813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50 x 11 x 11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3" name="文字方塊 26">
            <a:extLst>
              <a:ext uri="{FF2B5EF4-FFF2-40B4-BE49-F238E27FC236}">
                <a16:creationId xmlns:a16="http://schemas.microsoft.com/office/drawing/2014/main" id="{B5DDB65E-01FB-B246-B187-87A355C1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75" y="5624513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50 x 5 x 5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cxnSp>
        <p:nvCxnSpPr>
          <p:cNvPr id="24" name="直線單箭頭接點 32">
            <a:extLst>
              <a:ext uri="{FF2B5EF4-FFF2-40B4-BE49-F238E27FC236}">
                <a16:creationId xmlns:a16="http://schemas.microsoft.com/office/drawing/2014/main" id="{ED6144FB-F9C2-B948-8DAA-AA9D63F3024B}"/>
              </a:ext>
            </a:extLst>
          </p:cNvPr>
          <p:cNvCxnSpPr>
            <a:endCxn id="15" idx="3"/>
          </p:cNvCxnSpPr>
          <p:nvPr/>
        </p:nvCxnSpPr>
        <p:spPr>
          <a:xfrm flipH="1" flipV="1">
            <a:off x="5572125" y="2151063"/>
            <a:ext cx="736600" cy="158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37">
            <a:extLst>
              <a:ext uri="{FF2B5EF4-FFF2-40B4-BE49-F238E27FC236}">
                <a16:creationId xmlns:a16="http://schemas.microsoft.com/office/drawing/2014/main" id="{13186273-F544-C641-AEC9-4E3089AE3EF0}"/>
              </a:ext>
            </a:extLst>
          </p:cNvPr>
          <p:cNvCxnSpPr/>
          <p:nvPr/>
        </p:nvCxnSpPr>
        <p:spPr>
          <a:xfrm flipH="1" flipV="1">
            <a:off x="5572125" y="3249613"/>
            <a:ext cx="736600" cy="317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38">
            <a:extLst>
              <a:ext uri="{FF2B5EF4-FFF2-40B4-BE49-F238E27FC236}">
                <a16:creationId xmlns:a16="http://schemas.microsoft.com/office/drawing/2014/main" id="{800CC9F4-062F-6149-9DD9-DBDCEF4CBEB7}"/>
              </a:ext>
            </a:extLst>
          </p:cNvPr>
          <p:cNvCxnSpPr/>
          <p:nvPr/>
        </p:nvCxnSpPr>
        <p:spPr>
          <a:xfrm flipH="1" flipV="1">
            <a:off x="5572125" y="4352925"/>
            <a:ext cx="736600" cy="158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39">
            <a:extLst>
              <a:ext uri="{FF2B5EF4-FFF2-40B4-BE49-F238E27FC236}">
                <a16:creationId xmlns:a16="http://schemas.microsoft.com/office/drawing/2014/main" id="{CFF8328D-79BA-8D42-BD5A-3D4BD6EBA9FE}"/>
              </a:ext>
            </a:extLst>
          </p:cNvPr>
          <p:cNvCxnSpPr/>
          <p:nvPr/>
        </p:nvCxnSpPr>
        <p:spPr>
          <a:xfrm flipH="1" flipV="1">
            <a:off x="5580063" y="5400675"/>
            <a:ext cx="736600" cy="158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">
            <a:extLst>
              <a:ext uri="{FF2B5EF4-FFF2-40B4-BE49-F238E27FC236}">
                <a16:creationId xmlns:a16="http://schemas.microsoft.com/office/drawing/2014/main" id="{30345D90-F6B5-F64D-99D0-ECC2FF96D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8" y="2309813"/>
            <a:ext cx="31575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How many parameters for each filter?</a:t>
            </a:r>
            <a:endParaRPr lang="zh-TW" altLang="en-US" sz="2000"/>
          </a:p>
        </p:txBody>
      </p:sp>
      <p:sp>
        <p:nvSpPr>
          <p:cNvPr id="29" name="文字方塊 27">
            <a:extLst>
              <a:ext uri="{FF2B5EF4-FFF2-40B4-BE49-F238E27FC236}">
                <a16:creationId xmlns:a16="http://schemas.microsoft.com/office/drawing/2014/main" id="{37FBCFE5-DC2A-0248-8500-171F04924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" y="4406900"/>
            <a:ext cx="31591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How many parameters</a:t>
            </a:r>
          </a:p>
          <a:p>
            <a:pPr eaLnBrk="1" hangingPunct="1"/>
            <a:r>
              <a:rPr lang="en-US" altLang="zh-TW" sz="2000"/>
              <a:t>for each filter?</a:t>
            </a:r>
            <a:endParaRPr lang="zh-TW" altLang="en-US"/>
          </a:p>
        </p:txBody>
      </p:sp>
      <p:sp>
        <p:nvSpPr>
          <p:cNvPr id="30" name="文字方塊 3">
            <a:extLst>
              <a:ext uri="{FF2B5EF4-FFF2-40B4-BE49-F238E27FC236}">
                <a16:creationId xmlns:a16="http://schemas.microsoft.com/office/drawing/2014/main" id="{482A98D9-8DA3-DD4A-9787-824F6CE66F1B}"/>
              </a:ext>
            </a:extLst>
          </p:cNvPr>
          <p:cNvSpPr txBox="1"/>
          <p:nvPr/>
        </p:nvSpPr>
        <p:spPr>
          <a:xfrm>
            <a:off x="3173529" y="2507093"/>
            <a:ext cx="487810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/>
              <a:t>9</a:t>
            </a:r>
            <a:endParaRPr lang="zh-TW" altLang="en-US" sz="2000" dirty="0"/>
          </a:p>
        </p:txBody>
      </p:sp>
      <p:sp>
        <p:nvSpPr>
          <p:cNvPr id="31" name="文字方塊 40">
            <a:extLst>
              <a:ext uri="{FF2B5EF4-FFF2-40B4-BE49-F238E27FC236}">
                <a16:creationId xmlns:a16="http://schemas.microsoft.com/office/drawing/2014/main" id="{3ABB82E5-6403-DD4E-81AB-1195C7F33797}"/>
              </a:ext>
            </a:extLst>
          </p:cNvPr>
          <p:cNvSpPr txBox="1"/>
          <p:nvPr/>
        </p:nvSpPr>
        <p:spPr>
          <a:xfrm>
            <a:off x="2819400" y="4495800"/>
            <a:ext cx="951851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225=</a:t>
            </a:r>
          </a:p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25x9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pic>
        <p:nvPicPr>
          <p:cNvPr id="32" name="圖片 46">
            <a:extLst>
              <a:ext uri="{FF2B5EF4-FFF2-40B4-BE49-F238E27FC236}">
                <a16:creationId xmlns:a16="http://schemas.microsoft.com/office/drawing/2014/main" id="{40760FA6-9B38-5E41-A2B2-BFD4F8DD0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400" y="2132013"/>
            <a:ext cx="12747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612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>
            <a:extLst>
              <a:ext uri="{FF2B5EF4-FFF2-40B4-BE49-F238E27FC236}">
                <a16:creationId xmlns:a16="http://schemas.microsoft.com/office/drawing/2014/main" id="{3C9870F4-0422-3241-87A1-0E55FDB679C2}"/>
              </a:ext>
            </a:extLst>
          </p:cNvPr>
          <p:cNvSpPr txBox="1"/>
          <p:nvPr/>
        </p:nvSpPr>
        <p:spPr>
          <a:xfrm>
            <a:off x="3091045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array)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7892" name="矩形 9">
            <a:extLst>
              <a:ext uri="{FF2B5EF4-FFF2-40B4-BE49-F238E27FC236}">
                <a16:creationId xmlns:a16="http://schemas.microsoft.com/office/drawing/2014/main" id="{219807A8-5B61-CF4D-8AEA-BF5415667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65113"/>
            <a:ext cx="2108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CA9C7779-223E-F241-AB99-9BD1ED314EAF}"/>
              </a:ext>
            </a:extLst>
          </p:cNvPr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>
            <a:extLst>
              <a:ext uri="{FF2B5EF4-FFF2-40B4-BE49-F238E27FC236}">
                <a16:creationId xmlns:a16="http://schemas.microsoft.com/office/drawing/2014/main" id="{782327BE-14A4-3443-848C-53E14C99ABE4}"/>
              </a:ext>
            </a:extLst>
          </p:cNvPr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1A3C7D10-E87A-374A-97C6-FA4B10076593}"/>
              </a:ext>
            </a:extLst>
          </p:cNvPr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F7FE1682-A454-B746-B0F2-112F9D3B66DD}"/>
              </a:ext>
            </a:extLst>
          </p:cNvPr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E26FDEB7-4E5D-1042-9B50-6C1307CF8D4D}"/>
              </a:ext>
            </a:extLst>
          </p:cNvPr>
          <p:cNvSpPr/>
          <p:nvPr/>
        </p:nvSpPr>
        <p:spPr>
          <a:xfrm>
            <a:off x="6927850" y="1397000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3DDE22C2-BBD0-7547-B610-B8B577EB8DA9}"/>
              </a:ext>
            </a:extLst>
          </p:cNvPr>
          <p:cNvSpPr/>
          <p:nvPr/>
        </p:nvSpPr>
        <p:spPr>
          <a:xfrm>
            <a:off x="6927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51F5AF60-EE70-0D45-92F0-800D481154FA}"/>
              </a:ext>
            </a:extLst>
          </p:cNvPr>
          <p:cNvSpPr/>
          <p:nvPr/>
        </p:nvSpPr>
        <p:spPr>
          <a:xfrm>
            <a:off x="6927850" y="359886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320D70BD-396F-734F-8295-AF389E4F7FE9}"/>
              </a:ext>
            </a:extLst>
          </p:cNvPr>
          <p:cNvSpPr/>
          <p:nvPr/>
        </p:nvSpPr>
        <p:spPr>
          <a:xfrm>
            <a:off x="6927850" y="463391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909" name="文字方塊 41">
            <a:extLst>
              <a:ext uri="{FF2B5EF4-FFF2-40B4-BE49-F238E27FC236}">
                <a16:creationId xmlns:a16="http://schemas.microsoft.com/office/drawing/2014/main" id="{E3949DD2-F51C-5143-954F-3446A0621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914400"/>
            <a:ext cx="2046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Input</a:t>
            </a:r>
            <a:endParaRPr lang="zh-TW" altLang="en-US"/>
          </a:p>
        </p:txBody>
      </p:sp>
      <p:sp>
        <p:nvSpPr>
          <p:cNvPr id="15" name="文字方塊 22">
            <a:extLst>
              <a:ext uri="{FF2B5EF4-FFF2-40B4-BE49-F238E27FC236}">
                <a16:creationId xmlns:a16="http://schemas.microsoft.com/office/drawing/2014/main" id="{6B424476-686B-C546-A155-91D0D156E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1365250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1 x 28 x 28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6" name="文字方塊 23">
            <a:extLst>
              <a:ext uri="{FF2B5EF4-FFF2-40B4-BE49-F238E27FC236}">
                <a16:creationId xmlns:a16="http://schemas.microsoft.com/office/drawing/2014/main" id="{F354AA33-FA4E-EB49-A0CC-3A0ABB7AB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2479675"/>
            <a:ext cx="1674812" cy="401638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25 x 26 x 26</a:t>
            </a:r>
            <a:endParaRPr lang="zh-TW" alt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7" name="文字方塊 24">
            <a:extLst>
              <a:ext uri="{FF2B5EF4-FFF2-40B4-BE49-F238E27FC236}">
                <a16:creationId xmlns:a16="http://schemas.microsoft.com/office/drawing/2014/main" id="{16257B4C-9595-0347-A91D-A74ED0D9C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3556000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25 x 13 x 13</a:t>
            </a:r>
            <a:endParaRPr lang="zh-TW" alt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8" name="文字方塊 25">
            <a:extLst>
              <a:ext uri="{FF2B5EF4-FFF2-40B4-BE49-F238E27FC236}">
                <a16:creationId xmlns:a16="http://schemas.microsoft.com/office/drawing/2014/main" id="{49F1F136-B790-F540-A652-DEE0157DB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4613275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50 x 11 x 11</a:t>
            </a:r>
            <a:endParaRPr lang="zh-TW" alt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9" name="文字方塊 26">
            <a:extLst>
              <a:ext uri="{FF2B5EF4-FFF2-40B4-BE49-F238E27FC236}">
                <a16:creationId xmlns:a16="http://schemas.microsoft.com/office/drawing/2014/main" id="{199DD605-68D3-744B-831E-15D9477B0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5553075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50 x 5 x 5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0" name="文字方塊 32">
            <a:extLst>
              <a:ext uri="{FF2B5EF4-FFF2-40B4-BE49-F238E27FC236}">
                <a16:creationId xmlns:a16="http://schemas.microsoft.com/office/drawing/2014/main" id="{B925CB1B-E921-054B-9885-6DD48D13FD6E}"/>
              </a:ext>
            </a:extLst>
          </p:cNvPr>
          <p:cNvSpPr txBox="1"/>
          <p:nvPr/>
        </p:nvSpPr>
        <p:spPr>
          <a:xfrm>
            <a:off x="3267596" y="5851258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21" name="右彎箭號 16">
            <a:extLst>
              <a:ext uri="{FF2B5EF4-FFF2-40B4-BE49-F238E27FC236}">
                <a16:creationId xmlns:a16="http://schemas.microsoft.com/office/drawing/2014/main" id="{69C9EDBE-5C33-EA49-A828-9FA987F3FB94}"/>
              </a:ext>
            </a:extLst>
          </p:cNvPr>
          <p:cNvSpPr/>
          <p:nvPr/>
        </p:nvSpPr>
        <p:spPr>
          <a:xfrm rot="10800000">
            <a:off x="4864100" y="5651500"/>
            <a:ext cx="2452688" cy="63182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>
            <a:extLst>
              <a:ext uri="{FF2B5EF4-FFF2-40B4-BE49-F238E27FC236}">
                <a16:creationId xmlns:a16="http://schemas.microsoft.com/office/drawing/2014/main" id="{88670824-1B2C-2D45-A3CA-03B1E29BBA92}"/>
              </a:ext>
            </a:extLst>
          </p:cNvPr>
          <p:cNvSpPr/>
          <p:nvPr/>
        </p:nvSpPr>
        <p:spPr>
          <a:xfrm rot="16200000">
            <a:off x="2151856" y="5126832"/>
            <a:ext cx="727075" cy="1398588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3" name="圖片 2">
            <a:extLst>
              <a:ext uri="{FF2B5EF4-FFF2-40B4-BE49-F238E27FC236}">
                <a16:creationId xmlns:a16="http://schemas.microsoft.com/office/drawing/2014/main" id="{3046024A-2064-4E48-B537-FB5A952BC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550" y="6329363"/>
            <a:ext cx="28479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文字方塊 39">
            <a:extLst>
              <a:ext uri="{FF2B5EF4-FFF2-40B4-BE49-F238E27FC236}">
                <a16:creationId xmlns:a16="http://schemas.microsoft.com/office/drawing/2014/main" id="{06B0A308-E77E-CF46-AD9C-92532546D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8050" y="5483225"/>
            <a:ext cx="1006475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1250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grpSp>
        <p:nvGrpSpPr>
          <p:cNvPr id="25" name="群組 40">
            <a:extLst>
              <a:ext uri="{FF2B5EF4-FFF2-40B4-BE49-F238E27FC236}">
                <a16:creationId xmlns:a16="http://schemas.microsoft.com/office/drawing/2014/main" id="{BEFDBCF3-0784-8344-B087-EC6E75FDFE04}"/>
              </a:ext>
            </a:extLst>
          </p:cNvPr>
          <p:cNvGrpSpPr>
            <a:grpSpLocks/>
          </p:cNvGrpSpPr>
          <p:nvPr/>
        </p:nvGrpSpPr>
        <p:grpSpPr bwMode="auto">
          <a:xfrm>
            <a:off x="514350" y="2208213"/>
            <a:ext cx="2906713" cy="3201987"/>
            <a:chOff x="-1595803" y="3999117"/>
            <a:chExt cx="2906568" cy="3201477"/>
          </a:xfrm>
        </p:grpSpPr>
        <p:pic>
          <p:nvPicPr>
            <p:cNvPr id="37925" name="圖片 44">
              <a:extLst>
                <a:ext uri="{FF2B5EF4-FFF2-40B4-BE49-F238E27FC236}">
                  <a16:creationId xmlns:a16="http://schemas.microsoft.com/office/drawing/2014/main" id="{0C4D089C-5B27-6E4F-AB85-F048BFFD7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45">
              <a:extLst>
                <a:ext uri="{FF2B5EF4-FFF2-40B4-BE49-F238E27FC236}">
                  <a16:creationId xmlns:a16="http://schemas.microsoft.com/office/drawing/2014/main" id="{6B64A1B2-A7E4-4147-A193-CAB8F2B4C0F9}"/>
                </a:ext>
              </a:extLst>
            </p:cNvPr>
            <p:cNvSpPr txBox="1"/>
            <p:nvPr/>
          </p:nvSpPr>
          <p:spPr>
            <a:xfrm>
              <a:off x="-1595803" y="4773762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2000" dirty="0">
                  <a:solidFill>
                    <a:srgbClr val="000000"/>
                  </a:solidFill>
                </a:rPr>
                <a:t>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文字方塊 46">
            <a:extLst>
              <a:ext uri="{FF2B5EF4-FFF2-40B4-BE49-F238E27FC236}">
                <a16:creationId xmlns:a16="http://schemas.microsoft.com/office/drawing/2014/main" id="{3140134B-17B5-E549-9B1A-91026F81D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1827213"/>
            <a:ext cx="2046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Output</a:t>
            </a:r>
            <a:endParaRPr lang="zh-TW" altLang="en-US"/>
          </a:p>
        </p:txBody>
      </p:sp>
      <p:pic>
        <p:nvPicPr>
          <p:cNvPr id="29" name="圖片 3">
            <a:extLst>
              <a:ext uri="{FF2B5EF4-FFF2-40B4-BE49-F238E27FC236}">
                <a16:creationId xmlns:a16="http://schemas.microsoft.com/office/drawing/2014/main" id="{6076ABFA-D40C-DF43-AE21-C0CF4083A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932238"/>
            <a:ext cx="455295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49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DEFC2-332B-0E4C-A243-C18833DF1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B755D-FB77-4643-914B-669EF48D4964}" type="datetime1">
              <a:rPr lang="en-US" altLang="ru-RU" smtClean="0"/>
              <a:t>5/10/21</a:t>
            </a:fld>
            <a:endParaRPr lang="en-GB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9E4D3-4650-624B-995C-45BD5F18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3A95-ADC4-461A-BC25-30B0D9318031}" type="slidenum">
              <a:rPr lang="en-GB" altLang="ru-RU" smtClean="0"/>
              <a:pPr/>
              <a:t>26</a:t>
            </a:fld>
            <a:endParaRPr lang="en-GB" alt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26FE3F-D099-9747-8924-7191BC2DDB83}"/>
              </a:ext>
            </a:extLst>
          </p:cNvPr>
          <p:cNvSpPr txBox="1"/>
          <p:nvPr/>
        </p:nvSpPr>
        <p:spPr>
          <a:xfrm>
            <a:off x="2134746" y="404664"/>
            <a:ext cx="3815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1B00FE"/>
                </a:solidFill>
              </a:rPr>
              <a:t>References &amp; Resources</a:t>
            </a:r>
          </a:p>
        </p:txBody>
      </p:sp>
      <p:sp>
        <p:nvSpPr>
          <p:cNvPr id="8" name="Σύμβολο κράτησης θέσης περιεχομένου 2">
            <a:extLst>
              <a:ext uri="{FF2B5EF4-FFF2-40B4-BE49-F238E27FC236}">
                <a16:creationId xmlns:a16="http://schemas.microsoft.com/office/drawing/2014/main" id="{90506F78-0ED8-5648-9466-F4975E195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45" y="1105929"/>
            <a:ext cx="8775510" cy="5131383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http://web.stanford.edu/class/cs224n</a:t>
            </a: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charset="2"/>
              <a:buChar char="§"/>
            </a:pP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https://www.coursera.org/specializations/deep-learning</a:t>
            </a:r>
            <a:endParaRPr lang="en-US" sz="1400" b="1" dirty="0">
              <a:solidFill>
                <a:srgbClr val="1B00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charset="2"/>
              <a:buChar char="§"/>
            </a:pP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https://chrisalbon.com/#Deep-Learning</a:t>
            </a:r>
            <a:endParaRPr lang="en-US" sz="1400" b="1" dirty="0">
              <a:solidFill>
                <a:srgbClr val="1B00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charset="2"/>
              <a:buChar char="§"/>
            </a:pP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http://www.asimovinstitute.org/neural-network-zoo</a:t>
            </a: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charset="2"/>
              <a:buChar char="§"/>
            </a:pPr>
            <a:r>
              <a:rPr lang="en-US" sz="1400" b="1" i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http://cs231n.github.io/optimization-2</a:t>
            </a:r>
          </a:p>
          <a:p>
            <a:pPr>
              <a:buFont typeface="Wingdings" charset="2"/>
              <a:buChar char="§"/>
            </a:pPr>
            <a:r>
              <a:rPr lang="el-GR" sz="1400" b="1" i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https://medium.com/@ramrajchandradevan/the-evolution-of-gradient-descend-optimization-algorithm-4106a6702d39</a:t>
            </a:r>
            <a:r>
              <a:rPr lang="en-US" sz="1400" b="1" i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charset="2"/>
              <a:buChar char="§"/>
            </a:pP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https://arimo.com/data-science/2016/bayesian-optimization-hyperparameter-tuning</a:t>
            </a: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charset="2"/>
              <a:buChar char="§"/>
            </a:pP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http://www.wildml.com/2015/12/implementing-a-cnn-for-text-classification-in-tensorflow</a:t>
            </a: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charset="2"/>
              <a:buChar char="§"/>
            </a:pP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http://www.wildml.com/2015/11/understanding-convolutional-neural-networks-for-nlp</a:t>
            </a: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charset="2"/>
              <a:buChar char="§"/>
            </a:pP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https://medium.com/technologymadeeasy/the-best-explanation-of-convolutional-neural-networks-on-the-internet-fbb8b1ad5df8</a:t>
            </a: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charset="2"/>
              <a:buChar char="§"/>
            </a:pPr>
            <a:r>
              <a:rPr lang="el-GR" sz="1400" b="1" i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http://www.wildml.com/2015/09/recurrent-neural-networks-tutorial-part-1-introduction-to-rnns/</a:t>
            </a:r>
            <a:endParaRPr lang="en-US" sz="1400" b="1" i="1" dirty="0">
              <a:solidFill>
                <a:srgbClr val="1B00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charset="2"/>
              <a:buChar char="§"/>
            </a:pPr>
            <a:r>
              <a:rPr lang="en-US" sz="1400" b="1" i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http://www.wildml.com/2015/10/recurrent-neural-network-tutorial-part-4-implementing-a-grulstm-rnn-with-python-and-theano/</a:t>
            </a:r>
            <a:endParaRPr lang="en-US" sz="1400" b="1" i="1" dirty="0">
              <a:solidFill>
                <a:srgbClr val="1B00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charset="2"/>
              <a:buChar char="§"/>
            </a:pPr>
            <a:r>
              <a:rPr lang="en-US" sz="1400" b="1" i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http://colah.github.io/posts/2015-08-Understanding-LSTMs</a:t>
            </a:r>
            <a:r>
              <a:rPr lang="en-US" sz="1400" b="1" i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charset="2"/>
              <a:buChar char="§"/>
            </a:pP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https://github.com/hyperopt/hyperopt</a:t>
            </a:r>
            <a:endParaRPr lang="en-US" sz="1400" b="1" dirty="0">
              <a:solidFill>
                <a:srgbClr val="1B00F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charset="2"/>
              <a:buChar char="§"/>
            </a:pP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https://github.com/tensorflow/nmt</a:t>
            </a:r>
            <a:r>
              <a:rPr lang="en-US" sz="1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4244329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F1CEF-9E1E-476A-BE9B-F102BF0A0B61}" type="slidenum">
              <a:rPr lang="ru-RU" altLang="ru-RU"/>
              <a:pPr/>
              <a:t>3</a:t>
            </a:fld>
            <a:endParaRPr lang="ru-RU" altLang="ru-RU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C265-4733-4DD5-B710-ED0EEED317DD}" type="datetime1">
              <a:rPr lang="en-US" altLang="ru-RU" smtClean="0"/>
              <a:t>5/10/21</a:t>
            </a:fld>
            <a:endParaRPr lang="ru-RU" alt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D17B64-1DD2-9443-A1A4-5AE5823F0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52" y="0"/>
            <a:ext cx="6120209" cy="648370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rgbClr val="1B00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Deep Learning?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E72A7-C060-D142-95A9-7CB9C4455DAF}"/>
              </a:ext>
            </a:extLst>
          </p:cNvPr>
          <p:cNvSpPr/>
          <p:nvPr/>
        </p:nvSpPr>
        <p:spPr>
          <a:xfrm>
            <a:off x="1835696" y="675541"/>
            <a:ext cx="73083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A machine learning subfield of learning </a:t>
            </a:r>
            <a:r>
              <a:rPr lang="en-US" b="1" dirty="0">
                <a:solidFill>
                  <a:srgbClr val="E68230"/>
                </a:solidFill>
              </a:rPr>
              <a:t>representations</a:t>
            </a:r>
            <a:r>
              <a:rPr lang="en-US" dirty="0">
                <a:solidFill>
                  <a:srgbClr val="E68230"/>
                </a:solidFill>
              </a:rPr>
              <a:t> </a:t>
            </a:r>
            <a:r>
              <a:rPr lang="en-US" dirty="0"/>
              <a:t>of data. Exceptional effective at </a:t>
            </a:r>
            <a:r>
              <a:rPr lang="en-US" b="1" dirty="0">
                <a:solidFill>
                  <a:srgbClr val="E68230"/>
                </a:solidFill>
              </a:rPr>
              <a:t>learning patterns</a:t>
            </a:r>
            <a:r>
              <a:rPr lang="en-US" dirty="0"/>
              <a:t>.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Deep learning algorithms attempt to learn (multiple levels of) representation by using a </a:t>
            </a:r>
            <a:r>
              <a:rPr lang="en-US" b="1" dirty="0">
                <a:solidFill>
                  <a:srgbClr val="E68230"/>
                </a:solidFill>
              </a:rPr>
              <a:t>hierarchy of multiple layers.</a:t>
            </a:r>
          </a:p>
          <a:p>
            <a:endParaRPr lang="en-US" b="1" dirty="0">
              <a:solidFill>
                <a:srgbClr val="E68230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If you provide the system </a:t>
            </a:r>
            <a:r>
              <a:rPr lang="en-US" b="1" dirty="0">
                <a:solidFill>
                  <a:srgbClr val="E68230"/>
                </a:solidFill>
              </a:rPr>
              <a:t>tons of information</a:t>
            </a:r>
            <a:r>
              <a:rPr lang="en-US" dirty="0"/>
              <a:t>, it begins to understand it and respond in useful ways.</a:t>
            </a:r>
          </a:p>
        </p:txBody>
      </p:sp>
      <p:pic>
        <p:nvPicPr>
          <p:cNvPr id="10" name="Picture 9" descr="machine-learning-vs-deep-learning.png">
            <a:extLst>
              <a:ext uri="{FF2B5EF4-FFF2-40B4-BE49-F238E27FC236}">
                <a16:creationId xmlns:a16="http://schemas.microsoft.com/office/drawing/2014/main" id="{22A774B2-3A2F-EE45-9BAC-D8AA9826B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388" y="3226392"/>
            <a:ext cx="6890920" cy="33609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C172-0EBD-C746-9DBF-CB1B3BC3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175" y="26732"/>
            <a:ext cx="6912297" cy="432346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is DL is useful?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2B842-7307-3E48-AB93-932BB84C8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B165-2EE1-4FB2-B9BF-05EE26C42DCD}" type="datetime1">
              <a:rPr lang="en-US" altLang="ru-RU" smtClean="0"/>
              <a:t>5/10/21</a:t>
            </a:fld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5D4D1-0612-4B43-93CD-75175D403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F0CF-EF45-4A27-9606-CCDDC891BE7E}" type="slidenum">
              <a:rPr lang="ru-RU" altLang="ru-RU" smtClean="0"/>
              <a:pPr/>
              <a:t>4</a:t>
            </a:fld>
            <a:endParaRPr lang="ru-RU" alt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7A57AF-8943-7642-A32F-96BE86502DA5}"/>
              </a:ext>
            </a:extLst>
          </p:cNvPr>
          <p:cNvSpPr/>
          <p:nvPr/>
        </p:nvSpPr>
        <p:spPr>
          <a:xfrm>
            <a:off x="1908175" y="764704"/>
            <a:ext cx="68802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n-US" dirty="0"/>
              <a:t>Manually designed features are often </a:t>
            </a:r>
            <a:r>
              <a:rPr lang="en-US" b="1" dirty="0">
                <a:solidFill>
                  <a:srgbClr val="E68230"/>
                </a:solidFill>
              </a:rPr>
              <a:t>over-specified</a:t>
            </a:r>
            <a:r>
              <a:rPr lang="en-US" dirty="0"/>
              <a:t>, </a:t>
            </a:r>
            <a:r>
              <a:rPr lang="en-US" b="1" dirty="0">
                <a:solidFill>
                  <a:srgbClr val="E68230"/>
                </a:solidFill>
              </a:rPr>
              <a:t>incomplete</a:t>
            </a:r>
            <a:r>
              <a:rPr lang="en-US" dirty="0">
                <a:solidFill>
                  <a:srgbClr val="E68230"/>
                </a:solidFill>
              </a:rPr>
              <a:t> </a:t>
            </a:r>
            <a:r>
              <a:rPr lang="en-US" dirty="0"/>
              <a:t>and take a </a:t>
            </a:r>
            <a:r>
              <a:rPr lang="en-US" b="1" dirty="0">
                <a:solidFill>
                  <a:srgbClr val="E68230"/>
                </a:solidFill>
              </a:rPr>
              <a:t>long time to design </a:t>
            </a:r>
            <a:r>
              <a:rPr lang="en-US" dirty="0"/>
              <a:t>and validate</a:t>
            </a:r>
          </a:p>
          <a:p>
            <a:pPr marL="285750" indent="-285750">
              <a:buFont typeface="Courier New"/>
              <a:buChar char="o"/>
            </a:pPr>
            <a:r>
              <a:rPr lang="en-US" dirty="0"/>
              <a:t>Deep learning provides a very </a:t>
            </a:r>
            <a:r>
              <a:rPr lang="en-US" b="1" dirty="0">
                <a:solidFill>
                  <a:srgbClr val="E68230"/>
                </a:solidFill>
              </a:rPr>
              <a:t>flexible</a:t>
            </a:r>
            <a:r>
              <a:rPr lang="en-US" dirty="0"/>
              <a:t>, (almost?) </a:t>
            </a:r>
            <a:r>
              <a:rPr lang="en-US" b="1" dirty="0">
                <a:solidFill>
                  <a:srgbClr val="E68230"/>
                </a:solidFill>
              </a:rPr>
              <a:t>universal</a:t>
            </a:r>
            <a:r>
              <a:rPr lang="en-US" dirty="0"/>
              <a:t>, learnable framework for representing world, visual and linguistic information.</a:t>
            </a:r>
          </a:p>
          <a:p>
            <a:pPr marL="285750" indent="-285750">
              <a:buFont typeface="Courier New"/>
              <a:buChar char="o"/>
            </a:pPr>
            <a:r>
              <a:rPr lang="en-US" dirty="0"/>
              <a:t>Can learn both unsupervised and supervised</a:t>
            </a:r>
          </a:p>
          <a:p>
            <a:pPr marL="285750" indent="-285750">
              <a:buFont typeface="Courier New"/>
              <a:buChar char="o"/>
            </a:pPr>
            <a:r>
              <a:rPr lang="en-US" dirty="0"/>
              <a:t>Utilize large amounts of training data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608E35-E6E7-CC4C-922B-67391CEA7441}"/>
              </a:ext>
            </a:extLst>
          </p:cNvPr>
          <p:cNvSpPr/>
          <p:nvPr/>
        </p:nvSpPr>
        <p:spPr>
          <a:xfrm>
            <a:off x="1961448" y="3157572"/>
            <a:ext cx="4591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DL techniques started ~2010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First in speech and vision, then NLP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3E9227-DBDC-E847-92F4-9454CAAFC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3880928"/>
            <a:ext cx="4337174" cy="282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18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73554-5AE5-8047-AA86-68CF6163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760" y="26732"/>
            <a:ext cx="5400129" cy="432346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Structure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AF3ED-8ED0-8644-9A8F-859E8472F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B165-2EE1-4FB2-B9BF-05EE26C42DCD}" type="datetime1">
              <a:rPr lang="en-US" altLang="ru-RU" smtClean="0"/>
              <a:t>5/10/21</a:t>
            </a:fld>
            <a:endParaRPr lang="ru-RU" alt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B8477C-BB00-2140-82D0-62A9974CC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836712"/>
            <a:ext cx="3456384" cy="4104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485D81-7EB5-7741-A70B-F06EEB9F7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498022"/>
            <a:ext cx="3106688" cy="19228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EB1890-2260-CA4F-8197-883320A43380}"/>
              </a:ext>
            </a:extLst>
          </p:cNvPr>
          <p:cNvSpPr/>
          <p:nvPr/>
        </p:nvSpPr>
        <p:spPr>
          <a:xfrm>
            <a:off x="4560264" y="5028751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Calc. the learnable parameters</a:t>
            </a:r>
          </a:p>
          <a:p>
            <a:pPr algn="ctr"/>
            <a:endParaRPr lang="en-US" dirty="0">
              <a:solidFill>
                <a:srgbClr val="7030A0"/>
              </a:solidFill>
            </a:endParaRPr>
          </a:p>
          <a:p>
            <a:pPr algn="ctr"/>
            <a:r>
              <a:rPr lang="en-US" dirty="0"/>
              <a:t>4 + 2 = 6 neurons (not counting inputs)</a:t>
            </a:r>
          </a:p>
          <a:p>
            <a:pPr algn="ctr"/>
            <a:r>
              <a:rPr lang="en-US" dirty="0"/>
              <a:t>[3 x 4] + [4 x 2] = 20 weights </a:t>
            </a:r>
          </a:p>
          <a:p>
            <a:pPr algn="ctr"/>
            <a:r>
              <a:rPr lang="en-US" dirty="0"/>
              <a:t>(1 x 4) + (1 x 2) = 6 biases</a:t>
            </a:r>
          </a:p>
          <a:p>
            <a:pPr algn="ctr"/>
            <a:r>
              <a:rPr lang="en-US" dirty="0">
                <a:solidFill>
                  <a:srgbClr val="1B00FE"/>
                </a:solidFill>
              </a:rPr>
              <a:t>26 learnable </a:t>
            </a:r>
            <a:r>
              <a:rPr lang="en-US" b="1" dirty="0">
                <a:solidFill>
                  <a:srgbClr val="1B00FE"/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362837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FB6AD-8E38-4146-91E8-FD6BCA1AB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36" y="26732"/>
            <a:ext cx="6264225" cy="504354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BDA55-D69C-A645-A7B7-F55CEDD6C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B165-2EE1-4FB2-B9BF-05EE26C42DCD}" type="datetime1">
              <a:rPr lang="en-US" altLang="ru-RU" smtClean="0"/>
              <a:t>5/10/21</a:t>
            </a:fld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EE0DA-0939-8146-8A0E-A0085155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F0CF-EF45-4A27-9606-CCDDC891BE7E}" type="slidenum">
              <a:rPr lang="ru-RU" altLang="ru-RU" smtClean="0"/>
              <a:pPr/>
              <a:t>6</a:t>
            </a:fld>
            <a:endParaRPr lang="ru-RU" alt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0093F2-2F78-484C-8838-A37DB058789B}"/>
              </a:ext>
            </a:extLst>
          </p:cNvPr>
          <p:cNvSpPr txBox="1"/>
          <p:nvPr/>
        </p:nvSpPr>
        <p:spPr>
          <a:xfrm>
            <a:off x="2203359" y="681536"/>
            <a:ext cx="663211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q"/>
            </a:pPr>
            <a:r>
              <a:rPr lang="en-US" dirty="0"/>
              <a:t>One or more hidden layers and the ability to have trainable parameters in these layers </a:t>
            </a:r>
            <a:br>
              <a:rPr lang="en-US" dirty="0"/>
            </a:br>
            <a:br>
              <a:rPr lang="en-US" sz="1350" dirty="0"/>
            </a:br>
            <a:endParaRPr lang="en-US" sz="1350" dirty="0"/>
          </a:p>
          <a:p>
            <a:pPr marL="214313" indent="-214313">
              <a:buFont typeface="Wingdings" charset="2"/>
              <a:buChar char="q"/>
            </a:pPr>
            <a:r>
              <a:rPr lang="en-US" dirty="0"/>
              <a:t>An artificial network, that is organized in hierarchical layers, has the capability to build hierarchical representations of the input data.</a:t>
            </a:r>
            <a:endParaRPr lang="en-US" sz="13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A790C7-0638-DB40-96A1-7D5EC1EE2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924943"/>
            <a:ext cx="4248472" cy="318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39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EA8FB-F6D9-C94C-9DEB-26CDD40C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718" y="0"/>
            <a:ext cx="6553082" cy="648370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 (CNN)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58B5D-F4CC-C845-B3EF-57E2B6D53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B165-2EE1-4FB2-B9BF-05EE26C42DCD}" type="datetime1">
              <a:rPr lang="en-US" altLang="ru-RU" smtClean="0"/>
              <a:t>5/10/21</a:t>
            </a:fld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1647A-F640-7B4B-BB47-829E7C89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F0CF-EF45-4A27-9606-CCDDC891BE7E}" type="slidenum">
              <a:rPr lang="ru-RU" altLang="ru-RU" smtClean="0"/>
              <a:pPr/>
              <a:t>7</a:t>
            </a:fld>
            <a:endParaRPr lang="ru-RU" alt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446E3-C410-C740-8755-5F08E5507C2F}"/>
              </a:ext>
            </a:extLst>
          </p:cNvPr>
          <p:cNvSpPr txBox="1"/>
          <p:nvPr/>
        </p:nvSpPr>
        <p:spPr>
          <a:xfrm>
            <a:off x="2344575" y="778815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Convolutional operation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2B25917-DB08-F148-9B79-CE238DDFD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491222"/>
              </p:ext>
            </p:extLst>
          </p:nvPr>
        </p:nvGraphicFramePr>
        <p:xfrm>
          <a:off x="1982585" y="1696579"/>
          <a:ext cx="2283230" cy="1854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456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E23C7E6-093E-0A4E-BF78-C97C62C9E384}"/>
              </a:ext>
            </a:extLst>
          </p:cNvPr>
          <p:cNvSpPr txBox="1"/>
          <p:nvPr/>
        </p:nvSpPr>
        <p:spPr>
          <a:xfrm>
            <a:off x="1887727" y="1296740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Input, e.g. an 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0DAE2B-9FEA-E540-8D43-C087EED79CDA}"/>
              </a:ext>
            </a:extLst>
          </p:cNvPr>
          <p:cNvSpPr/>
          <p:nvPr/>
        </p:nvSpPr>
        <p:spPr>
          <a:xfrm>
            <a:off x="1982585" y="1696579"/>
            <a:ext cx="723981" cy="688253"/>
          </a:xfrm>
          <a:prstGeom prst="rect">
            <a:avLst/>
          </a:prstGeom>
          <a:solidFill>
            <a:schemeClr val="bg2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1A3EBB2-145B-154F-86F8-5A8311B45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683678"/>
              </p:ext>
            </p:extLst>
          </p:nvPr>
        </p:nvGraphicFramePr>
        <p:xfrm>
          <a:off x="2133718" y="4731684"/>
          <a:ext cx="914164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457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0.2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0.7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-0.5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0.7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BADB8-9C99-B249-B07E-40E319D3ACDF}"/>
                  </a:ext>
                </a:extLst>
              </p:cNvPr>
              <p:cNvSpPr/>
              <p:nvPr/>
            </p:nvSpPr>
            <p:spPr>
              <a:xfrm>
                <a:off x="4226829" y="1763706"/>
                <a:ext cx="49719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400" b="1" i="1" smtClean="0"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fi-FI" sz="14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1400" b="1" i="0">
                          <a:latin typeface="Cambria Math" charset="0"/>
                        </a:rPr>
                        <m:t> =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𝐟</m:t>
                      </m:r>
                      <m:r>
                        <a:rPr lang="fi-FI" sz="1400" b="1" i="0" smtClean="0">
                          <a:latin typeface="Cambria Math" charset="0"/>
                        </a:rPr>
                        <m:t> (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400" b="1" i="0" smtClean="0">
                          <a:latin typeface="Cambria Math" charset="0"/>
                        </a:rPr>
                        <m:t>.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𝟐</m:t>
                      </m:r>
                      <m:r>
                        <a:rPr lang="fi-FI" sz="1400" b="1" i="0" smtClean="0">
                          <a:latin typeface="Cambria Math" charset="0"/>
                        </a:rPr>
                        <m:t>∗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𝟏</m:t>
                      </m:r>
                      <m:r>
                        <a:rPr lang="fi-FI" sz="1400" b="1" i="0" smtClean="0">
                          <a:latin typeface="Cambria Math" charset="0"/>
                        </a:rPr>
                        <m:t>+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400" b="1" i="0" smtClean="0">
                          <a:latin typeface="Cambria Math" charset="0"/>
                        </a:rPr>
                        <m:t>.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𝟕</m:t>
                      </m:r>
                      <m:r>
                        <a:rPr lang="fi-FI" sz="1400" b="1" i="0" smtClean="0">
                          <a:latin typeface="Cambria Math" charset="0"/>
                        </a:rPr>
                        <m:t>∗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𝟑</m:t>
                      </m:r>
                      <m:r>
                        <a:rPr lang="fi-FI" sz="1400" b="1" i="0" smtClean="0">
                          <a:latin typeface="Cambria Math" charset="0"/>
                        </a:rPr>
                        <m:t> −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400" b="1" i="0" smtClean="0">
                          <a:latin typeface="Cambria Math" charset="0"/>
                        </a:rPr>
                        <m:t>.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𝟓</m:t>
                      </m:r>
                      <m:r>
                        <a:rPr lang="fi-FI" sz="1400" b="1" i="0" smtClean="0">
                          <a:latin typeface="Cambria Math" charset="0"/>
                        </a:rPr>
                        <m:t> ∗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𝟔</m:t>
                      </m:r>
                      <m:r>
                        <a:rPr lang="fi-FI" sz="1400" b="1" i="0" smtClean="0">
                          <a:latin typeface="Cambria Math" charset="0"/>
                        </a:rPr>
                        <m:t>+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400" b="1" i="0" smtClean="0">
                          <a:latin typeface="Cambria Math" charset="0"/>
                        </a:rPr>
                        <m:t>.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𝟕</m:t>
                      </m:r>
                      <m:r>
                        <a:rPr lang="fi-FI" sz="1400" b="1" i="0" smtClean="0">
                          <a:latin typeface="Cambria Math" charset="0"/>
                        </a:rPr>
                        <m:t>∗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400" b="1" i="0" smtClean="0">
                          <a:latin typeface="Cambria Math" charset="0"/>
                        </a:rPr>
                        <m:t>) =  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𝐟</m:t>
                      </m:r>
                      <m:r>
                        <a:rPr lang="fi-FI" sz="1400" b="1" i="0" smtClean="0">
                          <a:latin typeface="Cambria Math" charset="0"/>
                        </a:rPr>
                        <m:t>(−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400" b="1" i="0" smtClean="0">
                          <a:latin typeface="Cambria Math" charset="0"/>
                        </a:rPr>
                        <m:t>.</m:t>
                      </m:r>
                      <m:r>
                        <a:rPr lang="fi-FI" sz="1400" b="1" i="0" smtClean="0">
                          <a:latin typeface="Cambria Math" charset="0"/>
                        </a:rPr>
                        <m:t>𝟕</m:t>
                      </m:r>
                      <m:r>
                        <a:rPr lang="fi-FI" sz="1400" b="1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DBADB8-9C99-B249-B07E-40E319D3A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829" y="1763706"/>
                <a:ext cx="4971915" cy="307777"/>
              </a:xfrm>
              <a:prstGeom prst="rect">
                <a:avLst/>
              </a:prstGeom>
              <a:blipFill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CEF8A87-30AA-A542-B695-3AD2F38E7B7E}"/>
              </a:ext>
            </a:extLst>
          </p:cNvPr>
          <p:cNvSpPr txBox="1"/>
          <p:nvPr/>
        </p:nvSpPr>
        <p:spPr>
          <a:xfrm>
            <a:off x="4442546" y="4008419"/>
            <a:ext cx="9492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Feature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D048C3-E927-3449-8BC7-ECCAC0A0FFA9}"/>
              </a:ext>
            </a:extLst>
          </p:cNvPr>
          <p:cNvSpPr txBox="1"/>
          <p:nvPr/>
        </p:nvSpPr>
        <p:spPr>
          <a:xfrm>
            <a:off x="1982585" y="4383815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Filter (Kernel)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11E511-C124-454D-81FC-A88F5E92780F}"/>
              </a:ext>
            </a:extLst>
          </p:cNvPr>
          <p:cNvSpPr txBox="1"/>
          <p:nvPr/>
        </p:nvSpPr>
        <p:spPr>
          <a:xfrm>
            <a:off x="6625637" y="4008420"/>
            <a:ext cx="206116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Note: Bias terms omitted!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0684BB-8B28-6A43-94E1-DEAD90BD9561}"/>
              </a:ext>
            </a:extLst>
          </p:cNvPr>
          <p:cNvSpPr txBox="1"/>
          <p:nvPr/>
        </p:nvSpPr>
        <p:spPr>
          <a:xfrm>
            <a:off x="5042697" y="2386594"/>
            <a:ext cx="375598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f represents some non-linear activation function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40BCD65-03B5-4E4A-8B99-DB8C27FC1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78988"/>
              </p:ext>
            </p:extLst>
          </p:nvPr>
        </p:nvGraphicFramePr>
        <p:xfrm>
          <a:off x="4478553" y="4304370"/>
          <a:ext cx="1826584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456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700" dirty="0"/>
                        <a:t>f(-0.7)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f(5.5)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079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4498A-C051-AC43-8C01-FD8C3AAE2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B165-2EE1-4FB2-B9BF-05EE26C42DCD}" type="datetime1">
              <a:rPr lang="en-US" altLang="ru-RU" smtClean="0"/>
              <a:t>5/10/21</a:t>
            </a:fld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8229C-4249-BC4E-A319-4902AEBE3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F0CF-EF45-4A27-9606-CCDDC891BE7E}" type="slidenum">
              <a:rPr lang="ru-RU" altLang="ru-RU" smtClean="0"/>
              <a:pPr/>
              <a:t>8</a:t>
            </a:fld>
            <a:endParaRPr lang="ru-RU" altLang="ru-R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3454EE-D3F8-BE48-86AD-FEC8FA362F0D}"/>
              </a:ext>
            </a:extLst>
          </p:cNvPr>
          <p:cNvSpPr txBox="1">
            <a:spLocks/>
          </p:cNvSpPr>
          <p:nvPr/>
        </p:nvSpPr>
        <p:spPr bwMode="auto">
          <a:xfrm>
            <a:off x="2133718" y="0"/>
            <a:ext cx="6553082" cy="648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2800" b="1" kern="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 (CNN)</a:t>
            </a:r>
            <a:endParaRPr lang="en-US" sz="2800" b="0" kern="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DA3DAEF-3526-F940-B5D7-2A0FBFD0B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384871"/>
              </p:ext>
            </p:extLst>
          </p:nvPr>
        </p:nvGraphicFramePr>
        <p:xfrm>
          <a:off x="1982585" y="1196752"/>
          <a:ext cx="2283230" cy="1854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456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19A5434F-F0C2-2147-BF27-48DFE0A28DB4}"/>
              </a:ext>
            </a:extLst>
          </p:cNvPr>
          <p:cNvSpPr/>
          <p:nvPr/>
        </p:nvSpPr>
        <p:spPr>
          <a:xfrm>
            <a:off x="2400219" y="1196752"/>
            <a:ext cx="723981" cy="688253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5933E56-70FD-B14D-AFEA-FB8E8193C214}"/>
                  </a:ext>
                </a:extLst>
              </p:cNvPr>
              <p:cNvSpPr/>
              <p:nvPr/>
            </p:nvSpPr>
            <p:spPr>
              <a:xfrm>
                <a:off x="4067242" y="1058252"/>
                <a:ext cx="497191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200" b="1" i="1" smtClean="0"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fi-FI" sz="12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sz="1200" b="1" i="0">
                          <a:latin typeface="Cambria Math" charset="0"/>
                        </a:rPr>
                        <m:t> =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𝐟</m:t>
                      </m:r>
                      <m:r>
                        <a:rPr lang="fi-FI" sz="1200" b="1" i="0" smtClean="0">
                          <a:latin typeface="Cambria Math" charset="0"/>
                        </a:rPr>
                        <m:t> (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.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𝟐</m:t>
                      </m:r>
                      <m:r>
                        <a:rPr lang="fi-FI" sz="1200" b="1" i="0" smtClean="0">
                          <a:latin typeface="Cambria Math" charset="0"/>
                        </a:rPr>
                        <m:t>∗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𝟏</m:t>
                      </m:r>
                      <m:r>
                        <a:rPr lang="fi-FI" sz="1200" b="1" i="0" smtClean="0">
                          <a:latin typeface="Cambria Math" charset="0"/>
                        </a:rPr>
                        <m:t>+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.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𝟕</m:t>
                      </m:r>
                      <m:r>
                        <a:rPr lang="fi-FI" sz="1200" b="1" i="0" smtClean="0">
                          <a:latin typeface="Cambria Math" charset="0"/>
                        </a:rPr>
                        <m:t>∗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𝟑</m:t>
                      </m:r>
                      <m:r>
                        <a:rPr lang="fi-FI" sz="1200" b="1" i="0" smtClean="0">
                          <a:latin typeface="Cambria Math" charset="0"/>
                        </a:rPr>
                        <m:t> −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.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𝟓</m:t>
                      </m:r>
                      <m:r>
                        <a:rPr lang="fi-FI" sz="1200" b="1" i="0" smtClean="0">
                          <a:latin typeface="Cambria Math" charset="0"/>
                        </a:rPr>
                        <m:t> ∗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𝟔</m:t>
                      </m:r>
                      <m:r>
                        <a:rPr lang="fi-FI" sz="1200" b="1" i="0" smtClean="0">
                          <a:latin typeface="Cambria Math" charset="0"/>
                        </a:rPr>
                        <m:t>+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.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𝟕</m:t>
                      </m:r>
                      <m:r>
                        <a:rPr lang="fi-FI" sz="1200" b="1" i="0" smtClean="0">
                          <a:latin typeface="Cambria Math" charset="0"/>
                        </a:rPr>
                        <m:t>∗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) =  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𝐟</m:t>
                      </m:r>
                      <m:r>
                        <a:rPr lang="fi-FI" sz="1200" b="1" i="0" smtClean="0">
                          <a:latin typeface="Cambria Math" charset="0"/>
                        </a:rPr>
                        <m:t>(−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.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𝟕</m:t>
                      </m:r>
                      <m:r>
                        <a:rPr lang="fi-FI" sz="1200" b="1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5933E56-70FD-B14D-AFEA-FB8E8193C2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242" y="1058252"/>
                <a:ext cx="4971915" cy="276999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8F19E9E-2DD6-F84C-A219-E246ED4D70D1}"/>
                  </a:ext>
                </a:extLst>
              </p:cNvPr>
              <p:cNvSpPr/>
              <p:nvPr/>
            </p:nvSpPr>
            <p:spPr>
              <a:xfrm>
                <a:off x="4014989" y="1453622"/>
                <a:ext cx="502416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200" b="1" i="1" smtClean="0">
                              <a:latin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fi-FI" sz="1200" b="1" i="1" smtClean="0"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sz="1200" b="1" i="0">
                          <a:latin typeface="Cambria Math" charset="0"/>
                        </a:rPr>
                        <m:t> =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𝐟</m:t>
                      </m:r>
                      <m:r>
                        <a:rPr lang="fi-FI" sz="1200" b="1" i="0" smtClean="0">
                          <a:latin typeface="Cambria Math" charset="0"/>
                        </a:rPr>
                        <m:t>(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.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𝟐</m:t>
                      </m:r>
                      <m:r>
                        <a:rPr lang="fi-FI" sz="1200" b="1" i="0" smtClean="0">
                          <a:latin typeface="Cambria Math" charset="0"/>
                        </a:rPr>
                        <m:t>∗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𝟑</m:t>
                      </m:r>
                      <m:r>
                        <a:rPr lang="fi-FI" sz="1200" b="1" i="0" smtClean="0">
                          <a:latin typeface="Cambria Math" charset="0"/>
                        </a:rPr>
                        <m:t>+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.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𝟕</m:t>
                      </m:r>
                      <m:r>
                        <a:rPr lang="fi-FI" sz="1200" b="1" i="0" smtClean="0">
                          <a:latin typeface="Cambria Math" charset="0"/>
                        </a:rPr>
                        <m:t>∗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𝟓</m:t>
                      </m:r>
                      <m:r>
                        <a:rPr lang="fi-FI" sz="1200" b="1" i="0" smtClean="0">
                          <a:latin typeface="Cambria Math" charset="0"/>
                        </a:rPr>
                        <m:t> −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.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𝟓</m:t>
                      </m:r>
                      <m:r>
                        <a:rPr lang="fi-FI" sz="1200" b="1" i="0" smtClean="0">
                          <a:latin typeface="Cambria Math" charset="0"/>
                        </a:rPr>
                        <m:t> ∗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+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𝟎</m:t>
                      </m:r>
                      <m:r>
                        <a:rPr lang="fi-FI" sz="1200" b="1" i="0" smtClean="0">
                          <a:latin typeface="Cambria Math" charset="0"/>
                        </a:rPr>
                        <m:t>.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𝟕</m:t>
                      </m:r>
                      <m:r>
                        <a:rPr lang="fi-FI" sz="1200" b="1" i="0" smtClean="0">
                          <a:latin typeface="Cambria Math" charset="0"/>
                        </a:rPr>
                        <m:t>∗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𝟐</m:t>
                      </m:r>
                      <m:r>
                        <a:rPr lang="fi-FI" sz="1200" b="1" i="0" smtClean="0">
                          <a:latin typeface="Cambria Math" charset="0"/>
                        </a:rPr>
                        <m:t>) =  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𝐟</m:t>
                      </m:r>
                      <m:r>
                        <a:rPr lang="fi-FI" sz="1200" b="1" i="0" smtClean="0">
                          <a:latin typeface="Cambria Math" charset="0"/>
                        </a:rPr>
                        <m:t>(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𝟓</m:t>
                      </m:r>
                      <m:r>
                        <a:rPr lang="fi-FI" sz="1200" b="1" i="0" smtClean="0">
                          <a:latin typeface="Cambria Math" charset="0"/>
                        </a:rPr>
                        <m:t>.</m:t>
                      </m:r>
                      <m:r>
                        <a:rPr lang="fi-FI" sz="1200" b="1" i="0" smtClean="0">
                          <a:latin typeface="Cambria Math" charset="0"/>
                        </a:rPr>
                        <m:t>𝟓</m:t>
                      </m:r>
                      <m:r>
                        <a:rPr lang="fi-FI" sz="1200" b="1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8F19E9E-2DD6-F84C-A219-E246ED4D7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989" y="1453622"/>
                <a:ext cx="5024168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4E6A108-0EE1-2340-8632-EA67E9031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028229"/>
              </p:ext>
            </p:extLst>
          </p:nvPr>
        </p:nvGraphicFramePr>
        <p:xfrm>
          <a:off x="2210908" y="4050606"/>
          <a:ext cx="913292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456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0.2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0.7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-0.5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0.7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94A398D-5BD9-1844-91B5-4749434E427B}"/>
              </a:ext>
            </a:extLst>
          </p:cNvPr>
          <p:cNvSpPr txBox="1"/>
          <p:nvPr/>
        </p:nvSpPr>
        <p:spPr>
          <a:xfrm>
            <a:off x="2008559" y="3727514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Filter (kernel)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726CB9-6071-5E43-9525-0A6DC45D3473}"/>
              </a:ext>
            </a:extLst>
          </p:cNvPr>
          <p:cNvSpPr txBox="1"/>
          <p:nvPr/>
        </p:nvSpPr>
        <p:spPr>
          <a:xfrm>
            <a:off x="4644008" y="3473598"/>
            <a:ext cx="9492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Feature map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92AB3F4-12A5-2749-9C97-68F3F9E31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395939"/>
              </p:ext>
            </p:extLst>
          </p:nvPr>
        </p:nvGraphicFramePr>
        <p:xfrm>
          <a:off x="4572000" y="3846256"/>
          <a:ext cx="1826584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456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6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700" dirty="0"/>
                        <a:t>f(-0.7)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f(5.5)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5564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51C2D-E6C3-A646-917A-1965D167F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B165-2EE1-4FB2-B9BF-05EE26C42DCD}" type="datetime1">
              <a:rPr lang="en-US" altLang="ru-RU" smtClean="0"/>
              <a:t>5/10/21</a:t>
            </a:fld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B7BE-529A-B346-9364-270E6F278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F0CF-EF45-4A27-9606-CCDDC891BE7E}" type="slidenum">
              <a:rPr lang="ru-RU" altLang="ru-RU" smtClean="0"/>
              <a:pPr/>
              <a:t>9</a:t>
            </a:fld>
            <a:endParaRPr lang="ru-RU" altLang="ru-R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9F1532-970A-CE41-A263-578D73E4D661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2123729" y="2533"/>
            <a:ext cx="6563072" cy="69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2800" b="1" kern="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 (CNN)</a:t>
            </a:r>
            <a:endParaRPr lang="en-US" sz="2800" b="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176883-C434-A741-AA2A-FBF70DE97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238" y="980728"/>
            <a:ext cx="3253850" cy="2748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E98A34-D28C-A048-B47C-5DB0553A5CA9}"/>
                  </a:ext>
                </a:extLst>
              </p:cNvPr>
              <p:cNvSpPr/>
              <p:nvPr/>
            </p:nvSpPr>
            <p:spPr>
              <a:xfrm>
                <a:off x="5724128" y="1444913"/>
                <a:ext cx="2646815" cy="906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𝑦</m:t>
                      </m:r>
                      <m:r>
                        <a:rPr lang="en-US" i="0">
                          <a:latin typeface="Cambria Math" charset="0"/>
                        </a:rPr>
                        <m:t> 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0">
                              <a:latin typeface="Cambria Math" charset="0"/>
                            </a:rPr>
                            <m:t>3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i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0">
                                  <a:latin typeface="Cambria Math" charset="0"/>
                                </a:rPr>
                                <m:t>5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i="0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0">
                                      <a:latin typeface="Cambria Math" charset="0"/>
                                    </a:rPr>
                                    <m:t>5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𝑘𝑖𝑗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𝑘𝑖𝑗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i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E98A34-D28C-A048-B47C-5DB0553A5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1444913"/>
                <a:ext cx="2646815" cy="906338"/>
              </a:xfrm>
              <a:prstGeom prst="rect">
                <a:avLst/>
              </a:prstGeom>
              <a:blipFill>
                <a:blip r:embed="rId4"/>
                <a:stretch>
                  <a:fillRect l="-7177" t="-90278" b="-140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58AE8BB-2316-B143-9B2A-175F9830DED4}"/>
              </a:ext>
            </a:extLst>
          </p:cNvPr>
          <p:cNvSpPr txBox="1"/>
          <p:nvPr/>
        </p:nvSpPr>
        <p:spPr>
          <a:xfrm>
            <a:off x="2146900" y="4233713"/>
            <a:ext cx="6539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charset="2"/>
              <a:buChar char="q"/>
            </a:pPr>
            <a:r>
              <a:rPr lang="en-US" sz="1600" dirty="0"/>
              <a:t>After convolution, some other operations are performed such as applying the activation function (nonlinearity) and pooling</a:t>
            </a:r>
            <a:br>
              <a:rPr lang="en-US" sz="1600" dirty="0"/>
            </a:br>
            <a:endParaRPr lang="en-US" sz="1600" dirty="0"/>
          </a:p>
          <a:p>
            <a:pPr marL="214313" indent="-214313">
              <a:buFont typeface="Wingdings" charset="2"/>
              <a:buChar char="q"/>
            </a:pPr>
            <a:r>
              <a:rPr lang="en-US" sz="1600" dirty="0"/>
              <a:t>During training, the values that are used in the filters are updated and gradually learned</a:t>
            </a:r>
          </a:p>
        </p:txBody>
      </p:sp>
    </p:spTree>
    <p:extLst>
      <p:ext uri="{BB962C8B-B14F-4D97-AF65-F5344CB8AC3E}">
        <p14:creationId xmlns:p14="http://schemas.microsoft.com/office/powerpoint/2010/main" val="412706783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chnology">
      <a:dk1>
        <a:srgbClr val="000000"/>
      </a:dk1>
      <a:lt1>
        <a:srgbClr val="FFFFFF"/>
      </a:lt1>
      <a:dk2>
        <a:srgbClr val="000000"/>
      </a:dk2>
      <a:lt2>
        <a:srgbClr val="0FFFFF"/>
      </a:lt2>
      <a:accent1>
        <a:srgbClr val="0FFFFF"/>
      </a:accent1>
      <a:accent2>
        <a:srgbClr val="E6A8BE"/>
      </a:accent2>
      <a:accent3>
        <a:srgbClr val="8AC34A"/>
      </a:accent3>
      <a:accent4>
        <a:srgbClr val="FFFFCC"/>
      </a:accent4>
      <a:accent5>
        <a:srgbClr val="82D2E5"/>
      </a:accent5>
      <a:accent6>
        <a:srgbClr val="FDCA8D"/>
      </a:accent6>
      <a:hlink>
        <a:srgbClr val="FF0000"/>
      </a:hlink>
      <a:folHlink>
        <a:srgbClr val="0070C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Technology">
      <a:dk1>
        <a:srgbClr val="000000"/>
      </a:dk1>
      <a:lt1>
        <a:srgbClr val="FFFFFF"/>
      </a:lt1>
      <a:dk2>
        <a:srgbClr val="000000"/>
      </a:dk2>
      <a:lt2>
        <a:srgbClr val="0FFFFF"/>
      </a:lt2>
      <a:accent1>
        <a:srgbClr val="0FFFFF"/>
      </a:accent1>
      <a:accent2>
        <a:srgbClr val="E6A8BE"/>
      </a:accent2>
      <a:accent3>
        <a:srgbClr val="8AC34A"/>
      </a:accent3>
      <a:accent4>
        <a:srgbClr val="FFFFCC"/>
      </a:accent4>
      <a:accent5>
        <a:srgbClr val="82D2E5"/>
      </a:accent5>
      <a:accent6>
        <a:srgbClr val="FDCA8D"/>
      </a:accent6>
      <a:hlink>
        <a:srgbClr val="FF0000"/>
      </a:hlink>
      <a:folHlink>
        <a:srgbClr val="0070C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358</TotalTime>
  <Words>1890</Words>
  <Application>Microsoft Macintosh PowerPoint</Application>
  <PresentationFormat>On-screen Show (4:3)</PresentationFormat>
  <Paragraphs>880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ＭＳ Ｐゴシック</vt:lpstr>
      <vt:lpstr>新細明體</vt:lpstr>
      <vt:lpstr>Arial</vt:lpstr>
      <vt:lpstr>Calibri</vt:lpstr>
      <vt:lpstr>Calibri Light</vt:lpstr>
      <vt:lpstr>Cambria Math</vt:lpstr>
      <vt:lpstr>Courier New</vt:lpstr>
      <vt:lpstr>Wingdings</vt:lpstr>
      <vt:lpstr>template</vt:lpstr>
      <vt:lpstr>Custom Design</vt:lpstr>
      <vt:lpstr>Deep Learning</vt:lpstr>
      <vt:lpstr>Representative Methods</vt:lpstr>
      <vt:lpstr>What is Deep Learning?</vt:lpstr>
      <vt:lpstr>Why is DL is useful?</vt:lpstr>
      <vt:lpstr> Neural Network Structure</vt:lpstr>
      <vt:lpstr>Deep Learning </vt:lpstr>
      <vt:lpstr>Convolutional Neural Network (CNN)</vt:lpstr>
      <vt:lpstr>PowerPoint Presentation</vt:lpstr>
      <vt:lpstr>Convolutional Neural Network (CNN)</vt:lpstr>
      <vt:lpstr>Convolution</vt:lpstr>
      <vt:lpstr>Convolution</vt:lpstr>
      <vt:lpstr>Convolution</vt:lpstr>
      <vt:lpstr>Convolution</vt:lpstr>
      <vt:lpstr>Convolution</vt:lpstr>
      <vt:lpstr>PowerPoint Presentation</vt:lpstr>
      <vt:lpstr>PowerPoint Presentation</vt:lpstr>
      <vt:lpstr>The whole CNN</vt:lpstr>
      <vt:lpstr>PowerPoint Presentation</vt:lpstr>
      <vt:lpstr>Max Pooling</vt:lpstr>
      <vt:lpstr>The whole CNN</vt:lpstr>
      <vt:lpstr>The whole CNN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Alina</dc:creator>
  <cp:lastModifiedBy>Microsoft Office User</cp:lastModifiedBy>
  <cp:revision>64</cp:revision>
  <dcterms:created xsi:type="dcterms:W3CDTF">2019-06-27T07:30:33Z</dcterms:created>
  <dcterms:modified xsi:type="dcterms:W3CDTF">2021-05-10T14:13:36Z</dcterms:modified>
</cp:coreProperties>
</file>